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  <p:sldMasterId id="2147483696" r:id="rId3"/>
    <p:sldMasterId id="2147483708" r:id="rId4"/>
  </p:sldMasterIdLst>
  <p:notesMasterIdLst>
    <p:notesMasterId r:id="rId50"/>
  </p:notesMasterIdLst>
  <p:sldIdLst>
    <p:sldId id="271" r:id="rId5"/>
    <p:sldId id="272" r:id="rId6"/>
    <p:sldId id="295" r:id="rId7"/>
    <p:sldId id="280" r:id="rId8"/>
    <p:sldId id="274" r:id="rId9"/>
    <p:sldId id="277" r:id="rId10"/>
    <p:sldId id="281" r:id="rId11"/>
    <p:sldId id="279" r:id="rId12"/>
    <p:sldId id="282" r:id="rId13"/>
    <p:sldId id="283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94" r:id="rId22"/>
    <p:sldId id="285" r:id="rId23"/>
    <p:sldId id="292" r:id="rId24"/>
    <p:sldId id="315" r:id="rId25"/>
    <p:sldId id="322" r:id="rId26"/>
    <p:sldId id="296" r:id="rId27"/>
    <p:sldId id="316" r:id="rId28"/>
    <p:sldId id="299" r:id="rId29"/>
    <p:sldId id="303" r:id="rId30"/>
    <p:sldId id="301" r:id="rId31"/>
    <p:sldId id="261" r:id="rId32"/>
    <p:sldId id="312" r:id="rId33"/>
    <p:sldId id="313" r:id="rId34"/>
    <p:sldId id="323" r:id="rId35"/>
    <p:sldId id="328" r:id="rId36"/>
    <p:sldId id="327" r:id="rId37"/>
    <p:sldId id="325" r:id="rId38"/>
    <p:sldId id="326" r:id="rId39"/>
    <p:sldId id="263" r:id="rId40"/>
    <p:sldId id="264" r:id="rId41"/>
    <p:sldId id="265" r:id="rId42"/>
    <p:sldId id="262" r:id="rId43"/>
    <p:sldId id="267" r:id="rId44"/>
    <p:sldId id="266" r:id="rId45"/>
    <p:sldId id="268" r:id="rId46"/>
    <p:sldId id="269" r:id="rId47"/>
    <p:sldId id="270" r:id="rId48"/>
    <p:sldId id="310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86"/>
    <p:restoredTop sz="79670"/>
  </p:normalViewPr>
  <p:slideViewPr>
    <p:cSldViewPr snapToGrid="0" snapToObjects="1">
      <p:cViewPr varScale="1">
        <p:scale>
          <a:sx n="100" d="100"/>
          <a:sy n="100" d="100"/>
        </p:scale>
        <p:origin x="12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806131-0D55-114F-A0A9-46E68F36D94C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7B916-BEA9-9344-A047-1068AB558A20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 smtClean="0"/>
            <a:t>define what you</a:t>
          </a:r>
        </a:p>
        <a:p>
          <a:pPr>
            <a:spcAft>
              <a:spcPts val="0"/>
            </a:spcAft>
          </a:pPr>
          <a:r>
            <a:rPr lang="en-US" dirty="0" smtClean="0"/>
            <a:t>want to say</a:t>
          </a:r>
        </a:p>
      </dgm:t>
    </dgm:pt>
    <dgm:pt modelId="{B3F0E935-8FCF-3840-9E65-22580348205E}" type="parTrans" cxnId="{69DB0B95-649F-C04A-9C42-CCF857E0DE72}">
      <dgm:prSet/>
      <dgm:spPr/>
      <dgm:t>
        <a:bodyPr/>
        <a:lstStyle/>
        <a:p>
          <a:endParaRPr lang="en-US"/>
        </a:p>
      </dgm:t>
    </dgm:pt>
    <dgm:pt modelId="{FDB7704E-13F5-C849-AEDC-28ECD3CFB49D}" type="sibTrans" cxnId="{69DB0B95-649F-C04A-9C42-CCF857E0DE72}">
      <dgm:prSet/>
      <dgm:spPr/>
      <dgm:t>
        <a:bodyPr/>
        <a:lstStyle/>
        <a:p>
          <a:endParaRPr lang="en-US"/>
        </a:p>
      </dgm:t>
    </dgm:pt>
    <dgm:pt modelId="{AE415CFB-569E-EE4C-9C47-9D02E61F1703}">
      <dgm:prSet phldrT="[Text]"/>
      <dgm:spPr/>
      <dgm:t>
        <a:bodyPr/>
        <a:lstStyle/>
        <a:p>
          <a:r>
            <a:rPr lang="en-US" dirty="0" smtClean="0">
              <a:solidFill>
                <a:srgbClr val="409995"/>
              </a:solidFill>
            </a:rPr>
            <a:t>choose your chart/graphic</a:t>
          </a:r>
          <a:endParaRPr lang="en-US" dirty="0">
            <a:solidFill>
              <a:srgbClr val="409995"/>
            </a:solidFill>
          </a:endParaRPr>
        </a:p>
      </dgm:t>
    </dgm:pt>
    <dgm:pt modelId="{D5D6CFD0-FB8D-9444-A1DF-70234B9EB850}" type="parTrans" cxnId="{EF4BFF94-F766-F24B-8CD7-DE255E297454}">
      <dgm:prSet/>
      <dgm:spPr/>
      <dgm:t>
        <a:bodyPr/>
        <a:lstStyle/>
        <a:p>
          <a:endParaRPr lang="en-US"/>
        </a:p>
      </dgm:t>
    </dgm:pt>
    <dgm:pt modelId="{6BAF3897-CE03-FA45-891C-8FF853E8D365}" type="sibTrans" cxnId="{EF4BFF94-F766-F24B-8CD7-DE255E297454}">
      <dgm:prSet/>
      <dgm:spPr/>
      <dgm:t>
        <a:bodyPr/>
        <a:lstStyle/>
        <a:p>
          <a:endParaRPr lang="en-US"/>
        </a:p>
      </dgm:t>
    </dgm:pt>
    <dgm:pt modelId="{707A5E73-61E2-F44D-BF4F-682522B09FCD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 smtClean="0"/>
            <a:t>organize visuals </a:t>
          </a:r>
        </a:p>
        <a:p>
          <a:pPr>
            <a:spcAft>
              <a:spcPts val="0"/>
            </a:spcAft>
          </a:pPr>
          <a:r>
            <a:rPr lang="en-US" dirty="0" smtClean="0"/>
            <a:t>to aid understanding</a:t>
          </a:r>
          <a:endParaRPr lang="en-US" dirty="0"/>
        </a:p>
      </dgm:t>
    </dgm:pt>
    <dgm:pt modelId="{08943525-F9AA-2B4B-99C4-7B92D0B5C233}" type="parTrans" cxnId="{80819632-2C50-0D4B-88A3-9011803005A4}">
      <dgm:prSet/>
      <dgm:spPr/>
      <dgm:t>
        <a:bodyPr/>
        <a:lstStyle/>
        <a:p>
          <a:endParaRPr lang="en-US"/>
        </a:p>
      </dgm:t>
    </dgm:pt>
    <dgm:pt modelId="{A93D9399-B0AC-014C-B55B-46B4C96F81BA}" type="sibTrans" cxnId="{80819632-2C50-0D4B-88A3-9011803005A4}">
      <dgm:prSet/>
      <dgm:spPr/>
      <dgm:t>
        <a:bodyPr/>
        <a:lstStyle/>
        <a:p>
          <a:endParaRPr lang="en-US"/>
        </a:p>
      </dgm:t>
    </dgm:pt>
    <dgm:pt modelId="{C8264DA6-1258-CB42-9380-9319DC0EDA3E}">
      <dgm:prSet phldrT="[Text]"/>
      <dgm:spPr/>
      <dgm:t>
        <a:bodyPr/>
        <a:lstStyle/>
        <a:p>
          <a:r>
            <a:rPr lang="en-US" dirty="0" smtClean="0">
              <a:solidFill>
                <a:srgbClr val="409995"/>
              </a:solidFill>
            </a:rPr>
            <a:t>annotate for context</a:t>
          </a:r>
          <a:endParaRPr lang="en-US" dirty="0">
            <a:solidFill>
              <a:srgbClr val="409995"/>
            </a:solidFill>
          </a:endParaRPr>
        </a:p>
      </dgm:t>
    </dgm:pt>
    <dgm:pt modelId="{E159EB73-CE05-2244-A7EB-A24A8608596A}" type="parTrans" cxnId="{47DE50F7-AF9F-E14D-AEE4-0542B80AE366}">
      <dgm:prSet/>
      <dgm:spPr/>
      <dgm:t>
        <a:bodyPr/>
        <a:lstStyle/>
        <a:p>
          <a:endParaRPr lang="en-US"/>
        </a:p>
      </dgm:t>
    </dgm:pt>
    <dgm:pt modelId="{667FCFEE-ED8E-C548-AD83-A73FB26C8193}" type="sibTrans" cxnId="{47DE50F7-AF9F-E14D-AEE4-0542B80AE366}">
      <dgm:prSet/>
      <dgm:spPr/>
      <dgm:t>
        <a:bodyPr/>
        <a:lstStyle/>
        <a:p>
          <a:endParaRPr lang="en-US"/>
        </a:p>
      </dgm:t>
    </dgm:pt>
    <dgm:pt modelId="{79E9220B-7F9C-924C-AD2C-95690A0845FB}" type="pres">
      <dgm:prSet presAssocID="{22806131-0D55-114F-A0A9-46E68F36D94C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CF04A51-F22E-1542-9D38-231B90029F97}" type="pres">
      <dgm:prSet presAssocID="{26D7B916-BEA9-9344-A047-1068AB558A20}" presName="chaos" presStyleCnt="0"/>
      <dgm:spPr/>
    </dgm:pt>
    <dgm:pt modelId="{6A4BE3E8-E782-8A40-A4FB-D6ECDC144C84}" type="pres">
      <dgm:prSet presAssocID="{26D7B916-BEA9-9344-A047-1068AB558A20}" presName="parTx1" presStyleLbl="revTx" presStyleIdx="0" presStyleCnt="3"/>
      <dgm:spPr/>
      <dgm:t>
        <a:bodyPr/>
        <a:lstStyle/>
        <a:p>
          <a:endParaRPr lang="en-US"/>
        </a:p>
      </dgm:t>
    </dgm:pt>
    <dgm:pt modelId="{7F8C1C7D-F5BB-5243-9D91-8FA0C1A43CF4}" type="pres">
      <dgm:prSet presAssocID="{26D7B916-BEA9-9344-A047-1068AB558A20}" presName="desTx1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833098-585C-6B4E-A40A-6FD81D8584C0}" type="pres">
      <dgm:prSet presAssocID="{26D7B916-BEA9-9344-A047-1068AB558A20}" presName="c1" presStyleLbl="node1" presStyleIdx="0" presStyleCnt="19"/>
      <dgm:spPr/>
    </dgm:pt>
    <dgm:pt modelId="{A5B20070-45DA-9E4C-BFC5-BC7A4EE13979}" type="pres">
      <dgm:prSet presAssocID="{26D7B916-BEA9-9344-A047-1068AB558A20}" presName="c2" presStyleLbl="node1" presStyleIdx="1" presStyleCnt="19"/>
      <dgm:spPr/>
    </dgm:pt>
    <dgm:pt modelId="{7B15AE14-BCA7-BA40-A51E-D7F37B5DD4EC}" type="pres">
      <dgm:prSet presAssocID="{26D7B916-BEA9-9344-A047-1068AB558A20}" presName="c3" presStyleLbl="node1" presStyleIdx="2" presStyleCnt="19"/>
      <dgm:spPr/>
    </dgm:pt>
    <dgm:pt modelId="{3E328EFB-05E6-AF4B-9E07-CFBC7BCB3B5F}" type="pres">
      <dgm:prSet presAssocID="{26D7B916-BEA9-9344-A047-1068AB558A20}" presName="c4" presStyleLbl="node1" presStyleIdx="3" presStyleCnt="19"/>
      <dgm:spPr/>
    </dgm:pt>
    <dgm:pt modelId="{CDB97361-2E4B-3A41-A32B-7BF01782A5C3}" type="pres">
      <dgm:prSet presAssocID="{26D7B916-BEA9-9344-A047-1068AB558A20}" presName="c5" presStyleLbl="node1" presStyleIdx="4" presStyleCnt="19"/>
      <dgm:spPr/>
    </dgm:pt>
    <dgm:pt modelId="{822B2A9A-E44C-FC4B-B9B2-EA2D6B3E0A50}" type="pres">
      <dgm:prSet presAssocID="{26D7B916-BEA9-9344-A047-1068AB558A20}" presName="c6" presStyleLbl="node1" presStyleIdx="5" presStyleCnt="19"/>
      <dgm:spPr/>
    </dgm:pt>
    <dgm:pt modelId="{3FF66386-1D2D-404E-82FB-6785E7975EE9}" type="pres">
      <dgm:prSet presAssocID="{26D7B916-BEA9-9344-A047-1068AB558A20}" presName="c7" presStyleLbl="node1" presStyleIdx="6" presStyleCnt="19"/>
      <dgm:spPr/>
    </dgm:pt>
    <dgm:pt modelId="{2F96019D-97DF-D543-8A4B-FDB32668A527}" type="pres">
      <dgm:prSet presAssocID="{26D7B916-BEA9-9344-A047-1068AB558A20}" presName="c8" presStyleLbl="node1" presStyleIdx="7" presStyleCnt="19"/>
      <dgm:spPr/>
    </dgm:pt>
    <dgm:pt modelId="{6A753672-5BB8-D040-9D1C-46D84112C274}" type="pres">
      <dgm:prSet presAssocID="{26D7B916-BEA9-9344-A047-1068AB558A20}" presName="c9" presStyleLbl="node1" presStyleIdx="8" presStyleCnt="19"/>
      <dgm:spPr/>
    </dgm:pt>
    <dgm:pt modelId="{358BEAE0-BF59-B641-9BD7-771366B56DC2}" type="pres">
      <dgm:prSet presAssocID="{26D7B916-BEA9-9344-A047-1068AB558A20}" presName="c10" presStyleLbl="node1" presStyleIdx="9" presStyleCnt="19"/>
      <dgm:spPr/>
    </dgm:pt>
    <dgm:pt modelId="{B5DB7C70-9429-514B-B338-7E7ED28170A4}" type="pres">
      <dgm:prSet presAssocID="{26D7B916-BEA9-9344-A047-1068AB558A20}" presName="c11" presStyleLbl="node1" presStyleIdx="10" presStyleCnt="19"/>
      <dgm:spPr/>
    </dgm:pt>
    <dgm:pt modelId="{8C20FFD8-CFB8-A64A-A2F1-00EE380AFB93}" type="pres">
      <dgm:prSet presAssocID="{26D7B916-BEA9-9344-A047-1068AB558A20}" presName="c12" presStyleLbl="node1" presStyleIdx="11" presStyleCnt="19"/>
      <dgm:spPr/>
    </dgm:pt>
    <dgm:pt modelId="{1EABCCF3-6C4C-5E4F-9B0E-8524E590B3DF}" type="pres">
      <dgm:prSet presAssocID="{26D7B916-BEA9-9344-A047-1068AB558A20}" presName="c13" presStyleLbl="node1" presStyleIdx="12" presStyleCnt="19"/>
      <dgm:spPr/>
    </dgm:pt>
    <dgm:pt modelId="{96CFE0A1-7AD7-0A4D-84AF-0058216F1213}" type="pres">
      <dgm:prSet presAssocID="{26D7B916-BEA9-9344-A047-1068AB558A20}" presName="c14" presStyleLbl="node1" presStyleIdx="13" presStyleCnt="19"/>
      <dgm:spPr/>
    </dgm:pt>
    <dgm:pt modelId="{D1A5B9ED-DD7F-A14C-88DB-2790FD02D192}" type="pres">
      <dgm:prSet presAssocID="{26D7B916-BEA9-9344-A047-1068AB558A20}" presName="c15" presStyleLbl="node1" presStyleIdx="14" presStyleCnt="19"/>
      <dgm:spPr/>
    </dgm:pt>
    <dgm:pt modelId="{B6131F51-490D-4048-B4F4-7B5D9A5DF7EA}" type="pres">
      <dgm:prSet presAssocID="{26D7B916-BEA9-9344-A047-1068AB558A20}" presName="c16" presStyleLbl="node1" presStyleIdx="15" presStyleCnt="19"/>
      <dgm:spPr/>
    </dgm:pt>
    <dgm:pt modelId="{0143A1D6-17D0-F744-A2A3-DF0A3D38A864}" type="pres">
      <dgm:prSet presAssocID="{26D7B916-BEA9-9344-A047-1068AB558A20}" presName="c17" presStyleLbl="node1" presStyleIdx="16" presStyleCnt="19"/>
      <dgm:spPr/>
    </dgm:pt>
    <dgm:pt modelId="{F37E1C0D-153F-BA46-B6D3-79B27BAA7440}" type="pres">
      <dgm:prSet presAssocID="{26D7B916-BEA9-9344-A047-1068AB558A20}" presName="c18" presStyleLbl="node1" presStyleIdx="17" presStyleCnt="19"/>
      <dgm:spPr/>
    </dgm:pt>
    <dgm:pt modelId="{34BB2487-D322-0146-AB35-151FB6A3EF47}" type="pres">
      <dgm:prSet presAssocID="{FDB7704E-13F5-C849-AEDC-28ECD3CFB49D}" presName="chevronComposite1" presStyleCnt="0"/>
      <dgm:spPr/>
    </dgm:pt>
    <dgm:pt modelId="{28C5E32D-C10E-4845-8EEC-E66208F91514}" type="pres">
      <dgm:prSet presAssocID="{FDB7704E-13F5-C849-AEDC-28ECD3CFB49D}" presName="chevron1" presStyleLbl="sibTrans2D1" presStyleIdx="0" presStyleCnt="2"/>
      <dgm:spPr/>
    </dgm:pt>
    <dgm:pt modelId="{01A46818-DA48-A84B-8392-8E255C252E29}" type="pres">
      <dgm:prSet presAssocID="{FDB7704E-13F5-C849-AEDC-28ECD3CFB49D}" presName="spChevron1" presStyleCnt="0"/>
      <dgm:spPr/>
    </dgm:pt>
    <dgm:pt modelId="{984A5940-B16D-9F4C-A039-88D15207C54D}" type="pres">
      <dgm:prSet presAssocID="{FDB7704E-13F5-C849-AEDC-28ECD3CFB49D}" presName="overlap" presStyleCnt="0"/>
      <dgm:spPr/>
    </dgm:pt>
    <dgm:pt modelId="{27E46721-F4FB-3E4A-9490-BAE1737EA0B5}" type="pres">
      <dgm:prSet presAssocID="{FDB7704E-13F5-C849-AEDC-28ECD3CFB49D}" presName="chevronComposite2" presStyleCnt="0"/>
      <dgm:spPr/>
    </dgm:pt>
    <dgm:pt modelId="{B8969B0C-3771-794B-9594-A17636FC98BF}" type="pres">
      <dgm:prSet presAssocID="{FDB7704E-13F5-C849-AEDC-28ECD3CFB49D}" presName="chevron2" presStyleLbl="sibTrans2D1" presStyleIdx="1" presStyleCnt="2"/>
      <dgm:spPr/>
    </dgm:pt>
    <dgm:pt modelId="{7C0BF365-C368-C846-9C41-EC4CEDD8CCAF}" type="pres">
      <dgm:prSet presAssocID="{FDB7704E-13F5-C849-AEDC-28ECD3CFB49D}" presName="spChevron2" presStyleCnt="0"/>
      <dgm:spPr/>
    </dgm:pt>
    <dgm:pt modelId="{E9CAD69C-527F-B048-9AEB-8CFC5D0CE2ED}" type="pres">
      <dgm:prSet presAssocID="{707A5E73-61E2-F44D-BF4F-682522B09FCD}" presName="last" presStyleCnt="0"/>
      <dgm:spPr/>
    </dgm:pt>
    <dgm:pt modelId="{172197D8-8CA1-9244-BE70-2D5B2C5457F0}" type="pres">
      <dgm:prSet presAssocID="{707A5E73-61E2-F44D-BF4F-682522B09FCD}" presName="circleTx" presStyleLbl="node1" presStyleIdx="18" presStyleCnt="19" custScaleX="130982" custScaleY="124825"/>
      <dgm:spPr/>
      <dgm:t>
        <a:bodyPr/>
        <a:lstStyle/>
        <a:p>
          <a:endParaRPr lang="en-US"/>
        </a:p>
      </dgm:t>
    </dgm:pt>
    <dgm:pt modelId="{7C340330-930B-D04A-BF04-459627A163FB}" type="pres">
      <dgm:prSet presAssocID="{707A5E73-61E2-F44D-BF4F-682522B09FCD}" presName="desTxN" presStyleLbl="revTx" presStyleIdx="2" presStyleCnt="3" custLinFactNeighborX="2511" custLinFactNeighborY="9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EA533C-0EE9-2A4D-9CF0-AEEA367C4956}" type="pres">
      <dgm:prSet presAssocID="{707A5E73-61E2-F44D-BF4F-682522B09FCD}" presName="spN" presStyleCnt="0"/>
      <dgm:spPr/>
    </dgm:pt>
  </dgm:ptLst>
  <dgm:cxnLst>
    <dgm:cxn modelId="{EF4BFF94-F766-F24B-8CD7-DE255E297454}" srcId="{26D7B916-BEA9-9344-A047-1068AB558A20}" destId="{AE415CFB-569E-EE4C-9C47-9D02E61F1703}" srcOrd="0" destOrd="0" parTransId="{D5D6CFD0-FB8D-9444-A1DF-70234B9EB850}" sibTransId="{6BAF3897-CE03-FA45-891C-8FF853E8D365}"/>
    <dgm:cxn modelId="{28BF18D3-16D5-EE46-85F5-C988FC059D8C}" type="presOf" srcId="{22806131-0D55-114F-A0A9-46E68F36D94C}" destId="{79E9220B-7F9C-924C-AD2C-95690A0845FB}" srcOrd="0" destOrd="0" presId="urn:microsoft.com/office/officeart/2009/3/layout/RandomtoResultProcess"/>
    <dgm:cxn modelId="{2D472648-58F4-FE45-A25D-5F0E33ED5021}" type="presOf" srcId="{AE415CFB-569E-EE4C-9C47-9D02E61F1703}" destId="{7F8C1C7D-F5BB-5243-9D91-8FA0C1A43CF4}" srcOrd="0" destOrd="0" presId="urn:microsoft.com/office/officeart/2009/3/layout/RandomtoResultProcess"/>
    <dgm:cxn modelId="{E7AFCE41-834C-1044-93E8-E38E4AF71F1D}" type="presOf" srcId="{C8264DA6-1258-CB42-9380-9319DC0EDA3E}" destId="{7C340330-930B-D04A-BF04-459627A163FB}" srcOrd="0" destOrd="0" presId="urn:microsoft.com/office/officeart/2009/3/layout/RandomtoResultProcess"/>
    <dgm:cxn modelId="{4C95F020-85BE-9741-84F7-18C8C2E0C762}" type="presOf" srcId="{707A5E73-61E2-F44D-BF4F-682522B09FCD}" destId="{172197D8-8CA1-9244-BE70-2D5B2C5457F0}" srcOrd="0" destOrd="0" presId="urn:microsoft.com/office/officeart/2009/3/layout/RandomtoResultProcess"/>
    <dgm:cxn modelId="{80819632-2C50-0D4B-88A3-9011803005A4}" srcId="{22806131-0D55-114F-A0A9-46E68F36D94C}" destId="{707A5E73-61E2-F44D-BF4F-682522B09FCD}" srcOrd="1" destOrd="0" parTransId="{08943525-F9AA-2B4B-99C4-7B92D0B5C233}" sibTransId="{A93D9399-B0AC-014C-B55B-46B4C96F81BA}"/>
    <dgm:cxn modelId="{47DE50F7-AF9F-E14D-AEE4-0542B80AE366}" srcId="{707A5E73-61E2-F44D-BF4F-682522B09FCD}" destId="{C8264DA6-1258-CB42-9380-9319DC0EDA3E}" srcOrd="0" destOrd="0" parTransId="{E159EB73-CE05-2244-A7EB-A24A8608596A}" sibTransId="{667FCFEE-ED8E-C548-AD83-A73FB26C8193}"/>
    <dgm:cxn modelId="{7418B292-7961-9345-8751-786B11BF688E}" type="presOf" srcId="{26D7B916-BEA9-9344-A047-1068AB558A20}" destId="{6A4BE3E8-E782-8A40-A4FB-D6ECDC144C84}" srcOrd="0" destOrd="0" presId="urn:microsoft.com/office/officeart/2009/3/layout/RandomtoResultProcess"/>
    <dgm:cxn modelId="{69DB0B95-649F-C04A-9C42-CCF857E0DE72}" srcId="{22806131-0D55-114F-A0A9-46E68F36D94C}" destId="{26D7B916-BEA9-9344-A047-1068AB558A20}" srcOrd="0" destOrd="0" parTransId="{B3F0E935-8FCF-3840-9E65-22580348205E}" sibTransId="{FDB7704E-13F5-C849-AEDC-28ECD3CFB49D}"/>
    <dgm:cxn modelId="{D5569D08-18B6-854E-B63F-F28B73F8310D}" type="presParOf" srcId="{79E9220B-7F9C-924C-AD2C-95690A0845FB}" destId="{0CF04A51-F22E-1542-9D38-231B90029F97}" srcOrd="0" destOrd="0" presId="urn:microsoft.com/office/officeart/2009/3/layout/RandomtoResultProcess"/>
    <dgm:cxn modelId="{004C52A7-E09E-5142-A061-7A86066C62E1}" type="presParOf" srcId="{0CF04A51-F22E-1542-9D38-231B90029F97}" destId="{6A4BE3E8-E782-8A40-A4FB-D6ECDC144C84}" srcOrd="0" destOrd="0" presId="urn:microsoft.com/office/officeart/2009/3/layout/RandomtoResultProcess"/>
    <dgm:cxn modelId="{D76ADBD5-CCAF-834A-BB4A-8177E237463A}" type="presParOf" srcId="{0CF04A51-F22E-1542-9D38-231B90029F97}" destId="{7F8C1C7D-F5BB-5243-9D91-8FA0C1A43CF4}" srcOrd="1" destOrd="0" presId="urn:microsoft.com/office/officeart/2009/3/layout/RandomtoResultProcess"/>
    <dgm:cxn modelId="{50D4BBDC-B7B7-3042-A5C1-B7CADDF60CF7}" type="presParOf" srcId="{0CF04A51-F22E-1542-9D38-231B90029F97}" destId="{8F833098-585C-6B4E-A40A-6FD81D8584C0}" srcOrd="2" destOrd="0" presId="urn:microsoft.com/office/officeart/2009/3/layout/RandomtoResultProcess"/>
    <dgm:cxn modelId="{1A3CA038-D328-3844-8804-5A9CC841DF52}" type="presParOf" srcId="{0CF04A51-F22E-1542-9D38-231B90029F97}" destId="{A5B20070-45DA-9E4C-BFC5-BC7A4EE13979}" srcOrd="3" destOrd="0" presId="urn:microsoft.com/office/officeart/2009/3/layout/RandomtoResultProcess"/>
    <dgm:cxn modelId="{5B02522D-7ABC-F84F-A916-CCBFE570EA05}" type="presParOf" srcId="{0CF04A51-F22E-1542-9D38-231B90029F97}" destId="{7B15AE14-BCA7-BA40-A51E-D7F37B5DD4EC}" srcOrd="4" destOrd="0" presId="urn:microsoft.com/office/officeart/2009/3/layout/RandomtoResultProcess"/>
    <dgm:cxn modelId="{9E70B525-BF87-5F4E-B81F-BEBF49129C1C}" type="presParOf" srcId="{0CF04A51-F22E-1542-9D38-231B90029F97}" destId="{3E328EFB-05E6-AF4B-9E07-CFBC7BCB3B5F}" srcOrd="5" destOrd="0" presId="urn:microsoft.com/office/officeart/2009/3/layout/RandomtoResultProcess"/>
    <dgm:cxn modelId="{FB9E7B8F-C96D-2A42-B2D8-A897BE74C916}" type="presParOf" srcId="{0CF04A51-F22E-1542-9D38-231B90029F97}" destId="{CDB97361-2E4B-3A41-A32B-7BF01782A5C3}" srcOrd="6" destOrd="0" presId="urn:microsoft.com/office/officeart/2009/3/layout/RandomtoResultProcess"/>
    <dgm:cxn modelId="{DCE87F7D-67B4-8B42-A987-B16F9549A5A9}" type="presParOf" srcId="{0CF04A51-F22E-1542-9D38-231B90029F97}" destId="{822B2A9A-E44C-FC4B-B9B2-EA2D6B3E0A50}" srcOrd="7" destOrd="0" presId="urn:microsoft.com/office/officeart/2009/3/layout/RandomtoResultProcess"/>
    <dgm:cxn modelId="{713ADAA1-B1BE-1045-89A0-9AEE233AFFD9}" type="presParOf" srcId="{0CF04A51-F22E-1542-9D38-231B90029F97}" destId="{3FF66386-1D2D-404E-82FB-6785E7975EE9}" srcOrd="8" destOrd="0" presId="urn:microsoft.com/office/officeart/2009/3/layout/RandomtoResultProcess"/>
    <dgm:cxn modelId="{A7FA5C14-9652-A84D-80CA-51C98AB3D82C}" type="presParOf" srcId="{0CF04A51-F22E-1542-9D38-231B90029F97}" destId="{2F96019D-97DF-D543-8A4B-FDB32668A527}" srcOrd="9" destOrd="0" presId="urn:microsoft.com/office/officeart/2009/3/layout/RandomtoResultProcess"/>
    <dgm:cxn modelId="{D599C8E0-83D0-8146-9558-1BC97124FE5A}" type="presParOf" srcId="{0CF04A51-F22E-1542-9D38-231B90029F97}" destId="{6A753672-5BB8-D040-9D1C-46D84112C274}" srcOrd="10" destOrd="0" presId="urn:microsoft.com/office/officeart/2009/3/layout/RandomtoResultProcess"/>
    <dgm:cxn modelId="{433F04D7-03F8-E64A-85A8-10799586199D}" type="presParOf" srcId="{0CF04A51-F22E-1542-9D38-231B90029F97}" destId="{358BEAE0-BF59-B641-9BD7-771366B56DC2}" srcOrd="11" destOrd="0" presId="urn:microsoft.com/office/officeart/2009/3/layout/RandomtoResultProcess"/>
    <dgm:cxn modelId="{879C2658-60C1-F348-AA07-061C8F88529E}" type="presParOf" srcId="{0CF04A51-F22E-1542-9D38-231B90029F97}" destId="{B5DB7C70-9429-514B-B338-7E7ED28170A4}" srcOrd="12" destOrd="0" presId="urn:microsoft.com/office/officeart/2009/3/layout/RandomtoResultProcess"/>
    <dgm:cxn modelId="{94F87690-C7B3-C947-AF9C-3069DE21F864}" type="presParOf" srcId="{0CF04A51-F22E-1542-9D38-231B90029F97}" destId="{8C20FFD8-CFB8-A64A-A2F1-00EE380AFB93}" srcOrd="13" destOrd="0" presId="urn:microsoft.com/office/officeart/2009/3/layout/RandomtoResultProcess"/>
    <dgm:cxn modelId="{65ADF9A2-F308-2D4A-AE8D-A23245C4D564}" type="presParOf" srcId="{0CF04A51-F22E-1542-9D38-231B90029F97}" destId="{1EABCCF3-6C4C-5E4F-9B0E-8524E590B3DF}" srcOrd="14" destOrd="0" presId="urn:microsoft.com/office/officeart/2009/3/layout/RandomtoResultProcess"/>
    <dgm:cxn modelId="{08B816FD-D515-234B-BA8E-C162835546A4}" type="presParOf" srcId="{0CF04A51-F22E-1542-9D38-231B90029F97}" destId="{96CFE0A1-7AD7-0A4D-84AF-0058216F1213}" srcOrd="15" destOrd="0" presId="urn:microsoft.com/office/officeart/2009/3/layout/RandomtoResultProcess"/>
    <dgm:cxn modelId="{86AAD52C-DEFF-B940-BEE3-850F6E5D48BC}" type="presParOf" srcId="{0CF04A51-F22E-1542-9D38-231B90029F97}" destId="{D1A5B9ED-DD7F-A14C-88DB-2790FD02D192}" srcOrd="16" destOrd="0" presId="urn:microsoft.com/office/officeart/2009/3/layout/RandomtoResultProcess"/>
    <dgm:cxn modelId="{218236E9-6ABA-6F4F-BB98-101D88C233CB}" type="presParOf" srcId="{0CF04A51-F22E-1542-9D38-231B90029F97}" destId="{B6131F51-490D-4048-B4F4-7B5D9A5DF7EA}" srcOrd="17" destOrd="0" presId="urn:microsoft.com/office/officeart/2009/3/layout/RandomtoResultProcess"/>
    <dgm:cxn modelId="{79B2DC5E-D5FF-2D4F-A4B7-FA4E0D615B47}" type="presParOf" srcId="{0CF04A51-F22E-1542-9D38-231B90029F97}" destId="{0143A1D6-17D0-F744-A2A3-DF0A3D38A864}" srcOrd="18" destOrd="0" presId="urn:microsoft.com/office/officeart/2009/3/layout/RandomtoResultProcess"/>
    <dgm:cxn modelId="{79AD8C95-86AE-EB40-94C7-0DC838915D35}" type="presParOf" srcId="{0CF04A51-F22E-1542-9D38-231B90029F97}" destId="{F37E1C0D-153F-BA46-B6D3-79B27BAA7440}" srcOrd="19" destOrd="0" presId="urn:microsoft.com/office/officeart/2009/3/layout/RandomtoResultProcess"/>
    <dgm:cxn modelId="{83A5A0AA-9C26-1C43-A589-05170E509363}" type="presParOf" srcId="{79E9220B-7F9C-924C-AD2C-95690A0845FB}" destId="{34BB2487-D322-0146-AB35-151FB6A3EF47}" srcOrd="1" destOrd="0" presId="urn:microsoft.com/office/officeart/2009/3/layout/RandomtoResultProcess"/>
    <dgm:cxn modelId="{FE5F039A-591B-1541-AC46-528173E090D9}" type="presParOf" srcId="{34BB2487-D322-0146-AB35-151FB6A3EF47}" destId="{28C5E32D-C10E-4845-8EEC-E66208F91514}" srcOrd="0" destOrd="0" presId="urn:microsoft.com/office/officeart/2009/3/layout/RandomtoResultProcess"/>
    <dgm:cxn modelId="{97195B6C-26C4-5744-9DB2-1B6799958757}" type="presParOf" srcId="{34BB2487-D322-0146-AB35-151FB6A3EF47}" destId="{01A46818-DA48-A84B-8392-8E255C252E29}" srcOrd="1" destOrd="0" presId="urn:microsoft.com/office/officeart/2009/3/layout/RandomtoResultProcess"/>
    <dgm:cxn modelId="{86830119-75AA-7245-B032-AE675E7D7B5E}" type="presParOf" srcId="{79E9220B-7F9C-924C-AD2C-95690A0845FB}" destId="{984A5940-B16D-9F4C-A039-88D15207C54D}" srcOrd="2" destOrd="0" presId="urn:microsoft.com/office/officeart/2009/3/layout/RandomtoResultProcess"/>
    <dgm:cxn modelId="{9BEE5AE7-8294-3E44-9B5A-D6BDE6AFC898}" type="presParOf" srcId="{79E9220B-7F9C-924C-AD2C-95690A0845FB}" destId="{27E46721-F4FB-3E4A-9490-BAE1737EA0B5}" srcOrd="3" destOrd="0" presId="urn:microsoft.com/office/officeart/2009/3/layout/RandomtoResultProcess"/>
    <dgm:cxn modelId="{CC8DAE4D-0BFB-9744-A949-DD5FCA3D50C2}" type="presParOf" srcId="{27E46721-F4FB-3E4A-9490-BAE1737EA0B5}" destId="{B8969B0C-3771-794B-9594-A17636FC98BF}" srcOrd="0" destOrd="0" presId="urn:microsoft.com/office/officeart/2009/3/layout/RandomtoResultProcess"/>
    <dgm:cxn modelId="{A5DC79A9-1405-1947-9A5B-C9512B64D699}" type="presParOf" srcId="{27E46721-F4FB-3E4A-9490-BAE1737EA0B5}" destId="{7C0BF365-C368-C846-9C41-EC4CEDD8CCAF}" srcOrd="1" destOrd="0" presId="urn:microsoft.com/office/officeart/2009/3/layout/RandomtoResultProcess"/>
    <dgm:cxn modelId="{436E02C3-551E-1F40-9907-C9578050BE01}" type="presParOf" srcId="{79E9220B-7F9C-924C-AD2C-95690A0845FB}" destId="{E9CAD69C-527F-B048-9AEB-8CFC5D0CE2ED}" srcOrd="4" destOrd="0" presId="urn:microsoft.com/office/officeart/2009/3/layout/RandomtoResultProcess"/>
    <dgm:cxn modelId="{AD0A6C9F-AEAA-A543-9E65-60A525CF1E3C}" type="presParOf" srcId="{E9CAD69C-527F-B048-9AEB-8CFC5D0CE2ED}" destId="{172197D8-8CA1-9244-BE70-2D5B2C5457F0}" srcOrd="0" destOrd="0" presId="urn:microsoft.com/office/officeart/2009/3/layout/RandomtoResultProcess"/>
    <dgm:cxn modelId="{34C388C3-4685-8B46-8C64-68A7AECADDB2}" type="presParOf" srcId="{E9CAD69C-527F-B048-9AEB-8CFC5D0CE2ED}" destId="{7C340330-930B-D04A-BF04-459627A163FB}" srcOrd="1" destOrd="0" presId="urn:microsoft.com/office/officeart/2009/3/layout/RandomtoResultProcess"/>
    <dgm:cxn modelId="{B92A7735-B24C-8443-B884-6A4C128F6EF1}" type="presParOf" srcId="{E9CAD69C-527F-B048-9AEB-8CFC5D0CE2ED}" destId="{AEEA533C-0EE9-2A4D-9CF0-AEEA367C4956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E8F8A9-58B3-C741-93F6-835031C1DF8C}" type="doc">
      <dgm:prSet loTypeId="urn:microsoft.com/office/officeart/2005/8/layout/pyramid2" loCatId="" qsTypeId="urn:microsoft.com/office/officeart/2005/8/quickstyle/simple5" qsCatId="simple" csTypeId="urn:microsoft.com/office/officeart/2005/8/colors/accent5_3" csCatId="accent5" phldr="1"/>
      <dgm:spPr/>
    </dgm:pt>
    <dgm:pt modelId="{96E24FB2-E46C-754F-B3DE-269EAA5AF01C}">
      <dgm:prSet phldrT="[Text]"/>
      <dgm:spPr/>
      <dgm:t>
        <a:bodyPr/>
        <a:lstStyle/>
        <a:p>
          <a:r>
            <a:rPr lang="en-US" dirty="0" smtClean="0"/>
            <a:t>analysis (i.e., code)</a:t>
          </a:r>
          <a:endParaRPr lang="en-US" dirty="0"/>
        </a:p>
      </dgm:t>
    </dgm:pt>
    <dgm:pt modelId="{E253B674-B671-404A-8BDA-D19B09664DFF}" type="parTrans" cxnId="{FD59D258-FC4D-9A45-A76F-B8E8A3F5ED4B}">
      <dgm:prSet/>
      <dgm:spPr/>
      <dgm:t>
        <a:bodyPr/>
        <a:lstStyle/>
        <a:p>
          <a:endParaRPr lang="en-US"/>
        </a:p>
      </dgm:t>
    </dgm:pt>
    <dgm:pt modelId="{37B5834C-A214-C240-9D16-D6B30E14E6D9}" type="sibTrans" cxnId="{FD59D258-FC4D-9A45-A76F-B8E8A3F5ED4B}">
      <dgm:prSet/>
      <dgm:spPr/>
      <dgm:t>
        <a:bodyPr/>
        <a:lstStyle/>
        <a:p>
          <a:endParaRPr lang="en-US"/>
        </a:p>
      </dgm:t>
    </dgm:pt>
    <dgm:pt modelId="{A7A596B6-D01D-CC4C-B2A8-0A1851A5B4D7}">
      <dgm:prSet phldrT="[Text]"/>
      <dgm:spPr/>
      <dgm:t>
        <a:bodyPr/>
        <a:lstStyle/>
        <a:p>
          <a:r>
            <a:rPr lang="en-US" dirty="0" smtClean="0"/>
            <a:t>methods</a:t>
          </a:r>
          <a:endParaRPr lang="en-US" dirty="0"/>
        </a:p>
      </dgm:t>
    </dgm:pt>
    <dgm:pt modelId="{481BA6FA-800F-294D-BE9E-A1D57682BEFC}" type="parTrans" cxnId="{A3A1CC04-D203-0E43-9AF5-B9B869B34DC1}">
      <dgm:prSet/>
      <dgm:spPr/>
      <dgm:t>
        <a:bodyPr/>
        <a:lstStyle/>
        <a:p>
          <a:endParaRPr lang="en-US"/>
        </a:p>
      </dgm:t>
    </dgm:pt>
    <dgm:pt modelId="{2EF4C988-99D3-9B41-87F0-FDD465F3A67A}" type="sibTrans" cxnId="{A3A1CC04-D203-0E43-9AF5-B9B869B34DC1}">
      <dgm:prSet/>
      <dgm:spPr/>
      <dgm:t>
        <a:bodyPr/>
        <a:lstStyle/>
        <a:p>
          <a:endParaRPr lang="en-US"/>
        </a:p>
      </dgm:t>
    </dgm:pt>
    <dgm:pt modelId="{D9D6CA13-F6A8-C146-9833-B768C25CD923}">
      <dgm:prSet phldrT="[Text]"/>
      <dgm:spPr/>
      <dgm:t>
        <a:bodyPr/>
        <a:lstStyle/>
        <a:p>
          <a:r>
            <a:rPr lang="en-US" dirty="0" smtClean="0"/>
            <a:t>study</a:t>
          </a:r>
          <a:endParaRPr lang="en-US" dirty="0"/>
        </a:p>
      </dgm:t>
    </dgm:pt>
    <dgm:pt modelId="{FBF42E8B-154B-FE4A-84BB-D02285393375}" type="parTrans" cxnId="{DA3D5DF8-188E-E442-B4BD-324BA35DD977}">
      <dgm:prSet/>
      <dgm:spPr/>
      <dgm:t>
        <a:bodyPr/>
        <a:lstStyle/>
        <a:p>
          <a:endParaRPr lang="en-US"/>
        </a:p>
      </dgm:t>
    </dgm:pt>
    <dgm:pt modelId="{F40D39FE-672B-C74F-A7EA-B202C1686B02}" type="sibTrans" cxnId="{DA3D5DF8-188E-E442-B4BD-324BA35DD977}">
      <dgm:prSet/>
      <dgm:spPr/>
      <dgm:t>
        <a:bodyPr/>
        <a:lstStyle/>
        <a:p>
          <a:endParaRPr lang="en-US"/>
        </a:p>
      </dgm:t>
    </dgm:pt>
    <dgm:pt modelId="{60B63A86-CAA0-FD4D-96AC-6C7013781757}" type="pres">
      <dgm:prSet presAssocID="{C3E8F8A9-58B3-C741-93F6-835031C1DF8C}" presName="compositeShape" presStyleCnt="0">
        <dgm:presLayoutVars>
          <dgm:dir/>
          <dgm:resizeHandles/>
        </dgm:presLayoutVars>
      </dgm:prSet>
      <dgm:spPr/>
    </dgm:pt>
    <dgm:pt modelId="{F37C4024-EA75-1542-88DE-37CD99782EA4}" type="pres">
      <dgm:prSet presAssocID="{C3E8F8A9-58B3-C741-93F6-835031C1DF8C}" presName="pyramid" presStyleLbl="node1" presStyleIdx="0" presStyleCnt="1"/>
      <dgm:spPr/>
    </dgm:pt>
    <dgm:pt modelId="{74EFF0FF-EC2F-5F44-8094-7FCF5E769DD6}" type="pres">
      <dgm:prSet presAssocID="{C3E8F8A9-58B3-C741-93F6-835031C1DF8C}" presName="theList" presStyleCnt="0"/>
      <dgm:spPr/>
    </dgm:pt>
    <dgm:pt modelId="{48EC9B0F-E6CD-0544-A8BC-CCA1B9CCA903}" type="pres">
      <dgm:prSet presAssocID="{96E24FB2-E46C-754F-B3DE-269EAA5AF01C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23AE5-BF47-134E-966D-F5CE0ED1FE80}" type="pres">
      <dgm:prSet presAssocID="{96E24FB2-E46C-754F-B3DE-269EAA5AF01C}" presName="aSpace" presStyleCnt="0"/>
      <dgm:spPr/>
    </dgm:pt>
    <dgm:pt modelId="{EC945692-F2BD-3049-9787-3F38FEC196FE}" type="pres">
      <dgm:prSet presAssocID="{A7A596B6-D01D-CC4C-B2A8-0A1851A5B4D7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BE3601-95D8-6143-BD5A-0FE09BE0AFF8}" type="pres">
      <dgm:prSet presAssocID="{A7A596B6-D01D-CC4C-B2A8-0A1851A5B4D7}" presName="aSpace" presStyleCnt="0"/>
      <dgm:spPr/>
    </dgm:pt>
    <dgm:pt modelId="{C7BFD839-F5CA-A148-82E9-CDFDE85B5E53}" type="pres">
      <dgm:prSet presAssocID="{D9D6CA13-F6A8-C146-9833-B768C25CD923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A39F55-CFFE-CE4E-9D70-54709410A2D9}" type="pres">
      <dgm:prSet presAssocID="{D9D6CA13-F6A8-C146-9833-B768C25CD923}" presName="aSpace" presStyleCnt="0"/>
      <dgm:spPr/>
    </dgm:pt>
  </dgm:ptLst>
  <dgm:cxnLst>
    <dgm:cxn modelId="{FD59D258-FC4D-9A45-A76F-B8E8A3F5ED4B}" srcId="{C3E8F8A9-58B3-C741-93F6-835031C1DF8C}" destId="{96E24FB2-E46C-754F-B3DE-269EAA5AF01C}" srcOrd="0" destOrd="0" parTransId="{E253B674-B671-404A-8BDA-D19B09664DFF}" sibTransId="{37B5834C-A214-C240-9D16-D6B30E14E6D9}"/>
    <dgm:cxn modelId="{1EBF98E5-5CD2-EF4E-93DF-EBB900473B99}" type="presOf" srcId="{D9D6CA13-F6A8-C146-9833-B768C25CD923}" destId="{C7BFD839-F5CA-A148-82E9-CDFDE85B5E53}" srcOrd="0" destOrd="0" presId="urn:microsoft.com/office/officeart/2005/8/layout/pyramid2"/>
    <dgm:cxn modelId="{6394BF22-6EEB-CC4E-A421-4424D3DBF660}" type="presOf" srcId="{C3E8F8A9-58B3-C741-93F6-835031C1DF8C}" destId="{60B63A86-CAA0-FD4D-96AC-6C7013781757}" srcOrd="0" destOrd="0" presId="urn:microsoft.com/office/officeart/2005/8/layout/pyramid2"/>
    <dgm:cxn modelId="{A3A1CC04-D203-0E43-9AF5-B9B869B34DC1}" srcId="{C3E8F8A9-58B3-C741-93F6-835031C1DF8C}" destId="{A7A596B6-D01D-CC4C-B2A8-0A1851A5B4D7}" srcOrd="1" destOrd="0" parTransId="{481BA6FA-800F-294D-BE9E-A1D57682BEFC}" sibTransId="{2EF4C988-99D3-9B41-87F0-FDD465F3A67A}"/>
    <dgm:cxn modelId="{D2B77AA7-889E-8245-9C7E-EFCF995F7B75}" type="presOf" srcId="{A7A596B6-D01D-CC4C-B2A8-0A1851A5B4D7}" destId="{EC945692-F2BD-3049-9787-3F38FEC196FE}" srcOrd="0" destOrd="0" presId="urn:microsoft.com/office/officeart/2005/8/layout/pyramid2"/>
    <dgm:cxn modelId="{DA3D5DF8-188E-E442-B4BD-324BA35DD977}" srcId="{C3E8F8A9-58B3-C741-93F6-835031C1DF8C}" destId="{D9D6CA13-F6A8-C146-9833-B768C25CD923}" srcOrd="2" destOrd="0" parTransId="{FBF42E8B-154B-FE4A-84BB-D02285393375}" sibTransId="{F40D39FE-672B-C74F-A7EA-B202C1686B02}"/>
    <dgm:cxn modelId="{A82256F3-385C-7948-AE09-F084CDB4D734}" type="presOf" srcId="{96E24FB2-E46C-754F-B3DE-269EAA5AF01C}" destId="{48EC9B0F-E6CD-0544-A8BC-CCA1B9CCA903}" srcOrd="0" destOrd="0" presId="urn:microsoft.com/office/officeart/2005/8/layout/pyramid2"/>
    <dgm:cxn modelId="{A9798BDB-0A41-FD40-B4C7-9671DC659CD9}" type="presParOf" srcId="{60B63A86-CAA0-FD4D-96AC-6C7013781757}" destId="{F37C4024-EA75-1542-88DE-37CD99782EA4}" srcOrd="0" destOrd="0" presId="urn:microsoft.com/office/officeart/2005/8/layout/pyramid2"/>
    <dgm:cxn modelId="{8FFA0DDD-42A5-464C-8321-0C527F233BEF}" type="presParOf" srcId="{60B63A86-CAA0-FD4D-96AC-6C7013781757}" destId="{74EFF0FF-EC2F-5F44-8094-7FCF5E769DD6}" srcOrd="1" destOrd="0" presId="urn:microsoft.com/office/officeart/2005/8/layout/pyramid2"/>
    <dgm:cxn modelId="{611E5055-768E-8944-8AC3-4BFBFB89313A}" type="presParOf" srcId="{74EFF0FF-EC2F-5F44-8094-7FCF5E769DD6}" destId="{48EC9B0F-E6CD-0544-A8BC-CCA1B9CCA903}" srcOrd="0" destOrd="0" presId="urn:microsoft.com/office/officeart/2005/8/layout/pyramid2"/>
    <dgm:cxn modelId="{2E64ABA8-EA94-E547-BECD-1F65328E4900}" type="presParOf" srcId="{74EFF0FF-EC2F-5F44-8094-7FCF5E769DD6}" destId="{84423AE5-BF47-134E-966D-F5CE0ED1FE80}" srcOrd="1" destOrd="0" presId="urn:microsoft.com/office/officeart/2005/8/layout/pyramid2"/>
    <dgm:cxn modelId="{E861F7BF-8C33-5447-9B8F-EE1C2D16D940}" type="presParOf" srcId="{74EFF0FF-EC2F-5F44-8094-7FCF5E769DD6}" destId="{EC945692-F2BD-3049-9787-3F38FEC196FE}" srcOrd="2" destOrd="0" presId="urn:microsoft.com/office/officeart/2005/8/layout/pyramid2"/>
    <dgm:cxn modelId="{4AA940B1-5CEB-5546-A198-CC61F557799E}" type="presParOf" srcId="{74EFF0FF-EC2F-5F44-8094-7FCF5E769DD6}" destId="{B7BE3601-95D8-6143-BD5A-0FE09BE0AFF8}" srcOrd="3" destOrd="0" presId="urn:microsoft.com/office/officeart/2005/8/layout/pyramid2"/>
    <dgm:cxn modelId="{3960832E-4803-A545-BAD6-2F8A1EE1584B}" type="presParOf" srcId="{74EFF0FF-EC2F-5F44-8094-7FCF5E769DD6}" destId="{C7BFD839-F5CA-A148-82E9-CDFDE85B5E53}" srcOrd="4" destOrd="0" presId="urn:microsoft.com/office/officeart/2005/8/layout/pyramid2"/>
    <dgm:cxn modelId="{E7150ABD-42AE-A142-8F11-D3F863C0E8D4}" type="presParOf" srcId="{74EFF0FF-EC2F-5F44-8094-7FCF5E769DD6}" destId="{ACA39F55-CFFE-CE4E-9D70-54709410A2D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BE3E8-E782-8A40-A4FB-D6ECDC144C84}">
      <dsp:nvSpPr>
        <dsp:cNvPr id="0" name=""/>
        <dsp:cNvSpPr/>
      </dsp:nvSpPr>
      <dsp:spPr>
        <a:xfrm>
          <a:off x="378548" y="714102"/>
          <a:ext cx="2003859" cy="66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100" kern="1200" dirty="0" smtClean="0"/>
            <a:t>define what you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100" kern="1200" dirty="0" smtClean="0"/>
            <a:t>want to say</a:t>
          </a:r>
        </a:p>
      </dsp:txBody>
      <dsp:txXfrm>
        <a:off x="378548" y="714102"/>
        <a:ext cx="2003859" cy="660362"/>
      </dsp:txXfrm>
    </dsp:sp>
    <dsp:sp modelId="{7F8C1C7D-F5BB-5243-9D91-8FA0C1A43CF4}">
      <dsp:nvSpPr>
        <dsp:cNvPr id="0" name=""/>
        <dsp:cNvSpPr/>
      </dsp:nvSpPr>
      <dsp:spPr>
        <a:xfrm>
          <a:off x="378548" y="2106580"/>
          <a:ext cx="2003859" cy="123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rgbClr val="409995"/>
              </a:solidFill>
            </a:rPr>
            <a:t>choose your chart/graphic</a:t>
          </a:r>
          <a:endParaRPr lang="en-US" sz="2700" kern="1200" dirty="0">
            <a:solidFill>
              <a:srgbClr val="409995"/>
            </a:solidFill>
          </a:endParaRPr>
        </a:p>
      </dsp:txBody>
      <dsp:txXfrm>
        <a:off x="378548" y="2106580"/>
        <a:ext cx="2003859" cy="1237197"/>
      </dsp:txXfrm>
    </dsp:sp>
    <dsp:sp modelId="{8F833098-585C-6B4E-A40A-6FD81D8584C0}">
      <dsp:nvSpPr>
        <dsp:cNvPr id="0" name=""/>
        <dsp:cNvSpPr/>
      </dsp:nvSpPr>
      <dsp:spPr>
        <a:xfrm>
          <a:off x="376271" y="513261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B20070-45DA-9E4C-BFC5-BC7A4EE13979}">
      <dsp:nvSpPr>
        <dsp:cNvPr id="0" name=""/>
        <dsp:cNvSpPr/>
      </dsp:nvSpPr>
      <dsp:spPr>
        <a:xfrm>
          <a:off x="487849" y="290104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15AE14-BCA7-BA40-A51E-D7F37B5DD4EC}">
      <dsp:nvSpPr>
        <dsp:cNvPr id="0" name=""/>
        <dsp:cNvSpPr/>
      </dsp:nvSpPr>
      <dsp:spPr>
        <a:xfrm>
          <a:off x="755638" y="334735"/>
          <a:ext cx="250482" cy="2504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328EFB-05E6-AF4B-9E07-CFBC7BCB3B5F}">
      <dsp:nvSpPr>
        <dsp:cNvPr id="0" name=""/>
        <dsp:cNvSpPr/>
      </dsp:nvSpPr>
      <dsp:spPr>
        <a:xfrm>
          <a:off x="978795" y="89262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B97361-2E4B-3A41-A32B-7BF01782A5C3}">
      <dsp:nvSpPr>
        <dsp:cNvPr id="0" name=""/>
        <dsp:cNvSpPr/>
      </dsp:nvSpPr>
      <dsp:spPr>
        <a:xfrm>
          <a:off x="1268899" y="0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2B2A9A-E44C-FC4B-B9B2-EA2D6B3E0A50}">
      <dsp:nvSpPr>
        <dsp:cNvPr id="0" name=""/>
        <dsp:cNvSpPr/>
      </dsp:nvSpPr>
      <dsp:spPr>
        <a:xfrm>
          <a:off x="1625950" y="156209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F66386-1D2D-404E-82FB-6785E7975EE9}">
      <dsp:nvSpPr>
        <dsp:cNvPr id="0" name=""/>
        <dsp:cNvSpPr/>
      </dsp:nvSpPr>
      <dsp:spPr>
        <a:xfrm>
          <a:off x="1849108" y="267788"/>
          <a:ext cx="250482" cy="2504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96019D-97DF-D543-8A4B-FDB32668A527}">
      <dsp:nvSpPr>
        <dsp:cNvPr id="0" name=""/>
        <dsp:cNvSpPr/>
      </dsp:nvSpPr>
      <dsp:spPr>
        <a:xfrm>
          <a:off x="2161527" y="513261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753672-5BB8-D040-9D1C-46D84112C274}">
      <dsp:nvSpPr>
        <dsp:cNvPr id="0" name=""/>
        <dsp:cNvSpPr/>
      </dsp:nvSpPr>
      <dsp:spPr>
        <a:xfrm>
          <a:off x="2295422" y="758733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8BEAE0-BF59-B641-9BD7-771366B56DC2}">
      <dsp:nvSpPr>
        <dsp:cNvPr id="0" name=""/>
        <dsp:cNvSpPr/>
      </dsp:nvSpPr>
      <dsp:spPr>
        <a:xfrm>
          <a:off x="1135005" y="290104"/>
          <a:ext cx="409880" cy="4098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DB7C70-9429-514B-B338-7E7ED28170A4}">
      <dsp:nvSpPr>
        <dsp:cNvPr id="0" name=""/>
        <dsp:cNvSpPr/>
      </dsp:nvSpPr>
      <dsp:spPr>
        <a:xfrm>
          <a:off x="264692" y="1138100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20FFD8-CFB8-A64A-A2F1-00EE380AFB93}">
      <dsp:nvSpPr>
        <dsp:cNvPr id="0" name=""/>
        <dsp:cNvSpPr/>
      </dsp:nvSpPr>
      <dsp:spPr>
        <a:xfrm>
          <a:off x="398587" y="1338942"/>
          <a:ext cx="250482" cy="2504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ABCCF3-6C4C-5E4F-9B0E-8524E590B3DF}">
      <dsp:nvSpPr>
        <dsp:cNvPr id="0" name=""/>
        <dsp:cNvSpPr/>
      </dsp:nvSpPr>
      <dsp:spPr>
        <a:xfrm>
          <a:off x="733322" y="1517467"/>
          <a:ext cx="364338" cy="3643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CFE0A1-7AD7-0A4D-84AF-0058216F1213}">
      <dsp:nvSpPr>
        <dsp:cNvPr id="0" name=""/>
        <dsp:cNvSpPr/>
      </dsp:nvSpPr>
      <dsp:spPr>
        <a:xfrm>
          <a:off x="1201952" y="1807572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A5B9ED-DD7F-A14C-88DB-2790FD02D192}">
      <dsp:nvSpPr>
        <dsp:cNvPr id="0" name=""/>
        <dsp:cNvSpPr/>
      </dsp:nvSpPr>
      <dsp:spPr>
        <a:xfrm>
          <a:off x="1291215" y="1517467"/>
          <a:ext cx="250482" cy="2504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131F51-490D-4048-B4F4-7B5D9A5DF7EA}">
      <dsp:nvSpPr>
        <dsp:cNvPr id="0" name=""/>
        <dsp:cNvSpPr/>
      </dsp:nvSpPr>
      <dsp:spPr>
        <a:xfrm>
          <a:off x="1514372" y="1829887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43A1D6-17D0-F744-A2A3-DF0A3D38A864}">
      <dsp:nvSpPr>
        <dsp:cNvPr id="0" name=""/>
        <dsp:cNvSpPr/>
      </dsp:nvSpPr>
      <dsp:spPr>
        <a:xfrm>
          <a:off x="1715213" y="1472836"/>
          <a:ext cx="364338" cy="3643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7E1C0D-153F-BA46-B6D3-79B27BAA7440}">
      <dsp:nvSpPr>
        <dsp:cNvPr id="0" name=""/>
        <dsp:cNvSpPr/>
      </dsp:nvSpPr>
      <dsp:spPr>
        <a:xfrm>
          <a:off x="2206159" y="1383573"/>
          <a:ext cx="250482" cy="2504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C5E32D-C10E-4845-8EEC-E66208F91514}">
      <dsp:nvSpPr>
        <dsp:cNvPr id="0" name=""/>
        <dsp:cNvSpPr/>
      </dsp:nvSpPr>
      <dsp:spPr>
        <a:xfrm>
          <a:off x="2456641" y="334364"/>
          <a:ext cx="735631" cy="140440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69B0C-3771-794B-9594-A17636FC98BF}">
      <dsp:nvSpPr>
        <dsp:cNvPr id="0" name=""/>
        <dsp:cNvSpPr/>
      </dsp:nvSpPr>
      <dsp:spPr>
        <a:xfrm>
          <a:off x="3058521" y="334364"/>
          <a:ext cx="735631" cy="140440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2197D8-8CA1-9244-BE70-2D5B2C5457F0}">
      <dsp:nvSpPr>
        <dsp:cNvPr id="0" name=""/>
        <dsp:cNvSpPr/>
      </dsp:nvSpPr>
      <dsp:spPr>
        <a:xfrm>
          <a:off x="3794152" y="23059"/>
          <a:ext cx="2233671" cy="21286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100" kern="1200" dirty="0" smtClean="0"/>
            <a:t>organize visuals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100" kern="1200" dirty="0" smtClean="0"/>
            <a:t>to aid understanding</a:t>
          </a:r>
          <a:endParaRPr lang="en-US" sz="2100" kern="1200" dirty="0"/>
        </a:p>
      </dsp:txBody>
      <dsp:txXfrm>
        <a:off x="4121266" y="334796"/>
        <a:ext cx="1579443" cy="1505200"/>
      </dsp:txXfrm>
    </dsp:sp>
    <dsp:sp modelId="{7C340330-930B-D04A-BF04-459627A163FB}">
      <dsp:nvSpPr>
        <dsp:cNvPr id="0" name=""/>
        <dsp:cNvSpPr/>
      </dsp:nvSpPr>
      <dsp:spPr>
        <a:xfrm>
          <a:off x="3958232" y="2106580"/>
          <a:ext cx="2006266" cy="123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rgbClr val="409995"/>
              </a:solidFill>
            </a:rPr>
            <a:t>annotate for context</a:t>
          </a:r>
          <a:endParaRPr lang="en-US" sz="2700" kern="1200" dirty="0">
            <a:solidFill>
              <a:srgbClr val="409995"/>
            </a:solidFill>
          </a:endParaRPr>
        </a:p>
      </dsp:txBody>
      <dsp:txXfrm>
        <a:off x="3958232" y="2106580"/>
        <a:ext cx="2006266" cy="1237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C4024-EA75-1542-88DE-37CD99782EA4}">
      <dsp:nvSpPr>
        <dsp:cNvPr id="0" name=""/>
        <dsp:cNvSpPr/>
      </dsp:nvSpPr>
      <dsp:spPr>
        <a:xfrm>
          <a:off x="711199" y="0"/>
          <a:ext cx="4064000" cy="4064000"/>
        </a:xfrm>
        <a:prstGeom prst="triangl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8EC9B0F-E6CD-0544-A8BC-CCA1B9CCA903}">
      <dsp:nvSpPr>
        <dsp:cNvPr id="0" name=""/>
        <dsp:cNvSpPr/>
      </dsp:nvSpPr>
      <dsp:spPr>
        <a:xfrm>
          <a:off x="2743199" y="408582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analysis (i.e., code)</a:t>
          </a:r>
          <a:endParaRPr lang="en-US" sz="2400" kern="1200" dirty="0"/>
        </a:p>
      </dsp:txBody>
      <dsp:txXfrm>
        <a:off x="2790161" y="455544"/>
        <a:ext cx="2547676" cy="868101"/>
      </dsp:txXfrm>
    </dsp:sp>
    <dsp:sp modelId="{EC945692-F2BD-3049-9787-3F38FEC196FE}">
      <dsp:nvSpPr>
        <dsp:cNvPr id="0" name=""/>
        <dsp:cNvSpPr/>
      </dsp:nvSpPr>
      <dsp:spPr>
        <a:xfrm>
          <a:off x="2743199" y="1490860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135633"/>
              <a:satOff val="2588"/>
              <a:lumOff val="114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methods</a:t>
          </a:r>
          <a:endParaRPr lang="en-US" sz="2400" kern="1200" dirty="0"/>
        </a:p>
      </dsp:txBody>
      <dsp:txXfrm>
        <a:off x="2790161" y="1537822"/>
        <a:ext cx="2547676" cy="868101"/>
      </dsp:txXfrm>
    </dsp:sp>
    <dsp:sp modelId="{C7BFD839-F5CA-A148-82E9-CDFDE85B5E53}">
      <dsp:nvSpPr>
        <dsp:cNvPr id="0" name=""/>
        <dsp:cNvSpPr/>
      </dsp:nvSpPr>
      <dsp:spPr>
        <a:xfrm>
          <a:off x="2743199" y="2573139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271265"/>
              <a:satOff val="5175"/>
              <a:lumOff val="228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study</a:t>
          </a:r>
          <a:endParaRPr lang="en-US" sz="2400" kern="1200" dirty="0"/>
        </a:p>
      </dsp:txBody>
      <dsp:txXfrm>
        <a:off x="2790161" y="2620101"/>
        <a:ext cx="2547676" cy="868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35F5E-C272-FB4F-A5FD-88DBB952A4D5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9FC32-F76C-B642-96FF-57439EFE8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7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://dyslexiahelp.umich.edu/sites/default/files/good_fonts_for_dyslexia_study.pdf" TargetMode="Externa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39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into knowledge. this</a:t>
            </a:r>
            <a:r>
              <a:rPr lang="en-US" baseline="0" dirty="0" smtClean="0"/>
              <a:t> is better but still leaves some to be desired (titles, axes labels for one</a:t>
            </a:r>
            <a:r>
              <a:rPr lang="is-IS" baseline="0" dirty="0" smtClean="0"/>
              <a:t>…annotations – we touched on this later)</a:t>
            </a:r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91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values? show composition/distribution?</a:t>
            </a:r>
            <a:r>
              <a:rPr lang="en-US" baseline="0" dirty="0" smtClean="0"/>
              <a:t> relationships/trends?</a:t>
            </a:r>
          </a:p>
          <a:p>
            <a:r>
              <a:rPr lang="en-US" baseline="0" dirty="0" smtClean="0"/>
              <a:t>organize visuals -&gt; use color/shapes to your advantage, don’t crowd the eye, aid in movement</a:t>
            </a:r>
          </a:p>
          <a:p>
            <a:r>
              <a:rPr lang="en-US" baseline="0" dirty="0" smtClean="0"/>
              <a:t>did you get your point across? use text to annotate visualizations for maximum clarity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5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pre-attentive meaning you don’t have to think about it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basic</a:t>
            </a:r>
            <a:r>
              <a:rPr lang="en-US" baseline="0" dirty="0" smtClean="0"/>
              <a:t> functions of brain aka low hanging fruit (boundaries, estimated counting)</a:t>
            </a:r>
          </a:p>
          <a:p>
            <a:r>
              <a:rPr lang="en-US" dirty="0" smtClean="0"/>
              <a:t>There are a number of</a:t>
            </a:r>
            <a:r>
              <a:rPr lang="en-US" baseline="0" dirty="0" smtClean="0"/>
              <a:t> things that aid in visual saliency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e.g., points on a graph = shapes; lines on a graph – shapes (can be color)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2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a little longer</a:t>
            </a:r>
            <a:r>
              <a:rPr lang="is-IS" dirty="0" smtClean="0"/>
              <a:t>…</a:t>
            </a:r>
            <a:r>
              <a:rPr lang="en-US" dirty="0" smtClean="0"/>
              <a:t>We aren’t so good</a:t>
            </a:r>
            <a:r>
              <a:rPr lang="en-US" baseline="0" dirty="0" smtClean="0"/>
              <a:t> at estimating size/differences/area differences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13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quantity</a:t>
            </a:r>
            <a:r>
              <a:rPr lang="en-US" baseline="0" dirty="0" smtClean="0"/>
              <a:t> comparisons can be area or linear display (pie chart versus area under the curve)</a:t>
            </a:r>
            <a:endParaRPr lang="en-US" dirty="0" smtClean="0"/>
          </a:p>
          <a:p>
            <a:r>
              <a:rPr lang="en-US" dirty="0" smtClean="0"/>
              <a:t>Takes a little longer</a:t>
            </a:r>
            <a:r>
              <a:rPr lang="is-IS" dirty="0" smtClean="0"/>
              <a:t>…</a:t>
            </a:r>
            <a:r>
              <a:rPr lang="en-US" dirty="0" smtClean="0"/>
              <a:t>We aren’t so good</a:t>
            </a:r>
            <a:r>
              <a:rPr lang="en-US" baseline="0" dirty="0" smtClean="0"/>
              <a:t> at estimating size/differences/area differences</a:t>
            </a:r>
          </a:p>
          <a:p>
            <a:r>
              <a:rPr lang="en-US" baseline="0" dirty="0" smtClean="0"/>
              <a:t>We process lines better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22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Gestalt Principles (Gestalt School of Psychology</a:t>
            </a:r>
            <a:r>
              <a:rPr lang="en-US" baseline="0" dirty="0" smtClean="0"/>
              <a:t>, 1912)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79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Gestalt Principles (</a:t>
            </a:r>
            <a:r>
              <a:rPr lang="en-US" dirty="0" err="1" smtClean="0"/>
              <a:t>Getsalt</a:t>
            </a:r>
            <a:r>
              <a:rPr lang="en-US" dirty="0" smtClean="0"/>
              <a:t> School of Psychology</a:t>
            </a:r>
            <a:r>
              <a:rPr lang="en-US" baseline="0" dirty="0" smtClean="0"/>
              <a:t>, 1912)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9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to use what visualization (or chart)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48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9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78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894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22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82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Tools (emphasis on free) and where to find other learning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20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support.office.com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-us/article/Excel-specifications-and-limits-1672b34d-7043-467e-8e27-269d656771c3?ui=</a:t>
            </a:r>
            <a:r>
              <a:rPr lang="en-US" dirty="0" err="1" smtClean="0"/>
              <a:t>en-US&amp;rs</a:t>
            </a:r>
            <a:r>
              <a:rPr lang="en-US" dirty="0" smtClean="0"/>
              <a:t>=</a:t>
            </a:r>
            <a:r>
              <a:rPr lang="en-US" dirty="0" err="1" smtClean="0"/>
              <a:t>en-US&amp;ad</a:t>
            </a:r>
            <a:r>
              <a:rPr lang="en-US" dirty="0" smtClean="0"/>
              <a:t>=US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79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60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disclaimer: never used! just learned about it</a:t>
            </a:r>
          </a:p>
          <a:p>
            <a:r>
              <a:rPr lang="en-US" baseline="0" dirty="0" smtClean="0"/>
              <a:t>**recall, PNG is a “this” file format to prevent data loss!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630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02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0" dirty="0" smtClean="0"/>
              <a:t> has packages for scripting/automating cleaning your data!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70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who is your audience? </a:t>
            </a:r>
          </a:p>
          <a:p>
            <a:r>
              <a:rPr lang="en-US" baseline="0" dirty="0" smtClean="0"/>
              <a:t>Don’t forget about accessibility!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8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87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Learn</a:t>
            </a:r>
            <a:r>
              <a:rPr lang="en-US" baseline="0" dirty="0" smtClean="0"/>
              <a:t> more about dyslexia and typeface here: </a:t>
            </a:r>
            <a:r>
              <a:rPr lang="en-US" dirty="0" smtClean="0">
                <a:hlinkClick r:id="rId3"/>
              </a:rPr>
              <a:t>http://dyslexiahelp.umich.edu/sites/default/files/good_fonts_for_dyslexia_study.pdf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YOU/colleagues are also your audience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do folks mean about repro crisis? Why is this important? Who is involved (funders requesting more methods details, researchers needing standardization, publishers requesting data sharing, tax payers looking for cures!)</a:t>
            </a:r>
          </a:p>
          <a:p>
            <a:r>
              <a:rPr lang="en-US" baseline="0" dirty="0" smtClean="0"/>
              <a:t>What is different between replication and reproducibility?</a:t>
            </a:r>
          </a:p>
          <a:p>
            <a:endParaRPr lang="en-US" baseline="0" dirty="0" smtClean="0"/>
          </a:p>
          <a:p>
            <a:r>
              <a:rPr lang="en-US" baseline="0" dirty="0" smtClean="0"/>
              <a:t>**review RPW02 and RPW03 where we talk about data standardization and 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29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45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98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22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4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9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</a:t>
            </a:r>
            <a:r>
              <a:rPr lang="en-US" baseline="0" dirty="0" smtClean="0"/>
              <a:t> Tools/Global Settings to customize </a:t>
            </a:r>
            <a:r>
              <a:rPr lang="en-US" baseline="0" dirty="0" err="1" smtClean="0"/>
              <a:t>RStudio</a:t>
            </a:r>
            <a:r>
              <a:rPr lang="en-US" baseline="0" dirty="0" smtClean="0"/>
              <a:t> start up options and look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00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console is great for practicing/testing</a:t>
            </a:r>
            <a:r>
              <a:rPr lang="en-US" baseline="0" dirty="0" smtClean="0"/>
              <a:t> things out but the script is the powerful part - start here</a:t>
            </a:r>
            <a:r>
              <a:rPr lang="is-IS" baseline="0" dirty="0" smtClean="0"/>
              <a:t>…test in console</a:t>
            </a:r>
            <a:endParaRPr lang="en-US" dirty="0" smtClean="0"/>
          </a:p>
          <a:p>
            <a:r>
              <a:rPr lang="en-US" dirty="0" err="1" smtClean="0"/>
              <a:t>installed.packages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available.packages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update.packages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**general rule of thumb:</a:t>
            </a:r>
            <a:r>
              <a:rPr lang="en-US" baseline="0" dirty="0" smtClean="0"/>
              <a:t> use quotes if whatever you’re referring to doesn’t already exist within your workspace (i.e., is it an object?)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33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*Note, sheet 1 is the default for loading </a:t>
            </a:r>
            <a:r>
              <a:rPr lang="en-US" baseline="0" dirty="0" err="1" smtClean="0"/>
              <a:t>xls</a:t>
            </a:r>
            <a:r>
              <a:rPr lang="en-US" baseline="0" dirty="0" smtClean="0"/>
              <a:t> unless otherwise specified</a:t>
            </a:r>
          </a:p>
          <a:p>
            <a:r>
              <a:rPr lang="en-US" baseline="0" dirty="0" smtClean="0"/>
              <a:t>*Note, to read CSVs, R assumes a specific formatting of the data (first row is headers, data separated by commas)</a:t>
            </a:r>
          </a:p>
          <a:p>
            <a:r>
              <a:rPr lang="en-US" baseline="0" dirty="0" smtClean="0"/>
              <a:t>*Note for path files: R has a special meaning for backslash so forward slashes should be used (or a double backslash)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326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Welch</a:t>
            </a:r>
            <a:r>
              <a:rPr lang="en-US" baseline="0" dirty="0" smtClean="0"/>
              <a:t> (non equal variance) is default versus Student’s t-test (must include </a:t>
            </a:r>
            <a:r>
              <a:rPr lang="en-US" baseline="0" dirty="0" err="1" smtClean="0"/>
              <a:t>var.equal</a:t>
            </a:r>
            <a:r>
              <a:rPr lang="en-US" baseline="0" dirty="0" smtClean="0"/>
              <a:t>=TRUE argument)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*use the function: attach(</a:t>
            </a:r>
            <a:r>
              <a:rPr lang="en-US" i="1" dirty="0" err="1" smtClean="0"/>
              <a:t>nameofdata</a:t>
            </a:r>
            <a:r>
              <a:rPr lang="en-US" dirty="0" smtClean="0"/>
              <a:t>) to not have to continually specify which data table you’re using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*To create a histogram of a variable frequency, use the function: </a:t>
            </a:r>
            <a:r>
              <a:rPr lang="en-US" dirty="0" err="1" smtClean="0"/>
              <a:t>hist</a:t>
            </a:r>
            <a:r>
              <a:rPr lang="en-US" dirty="0" smtClean="0"/>
              <a:t>(</a:t>
            </a:r>
            <a:r>
              <a:rPr lang="en-US" i="1" dirty="0" err="1" smtClean="0"/>
              <a:t>nameofvariable</a:t>
            </a:r>
            <a:r>
              <a:rPr lang="en-US" dirty="0" smtClean="0"/>
              <a:t>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568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</a:t>
            </a:r>
            <a:r>
              <a:rPr lang="en-US" baseline="0" dirty="0" smtClean="0"/>
              <a:t> modifications to your code (following the examples in the let’s tweak” it section that follows)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53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7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29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Note: EDA happens a</a:t>
            </a:r>
            <a:r>
              <a:rPr lang="en-US" dirty="0" smtClean="0"/>
              <a:t>fter</a:t>
            </a:r>
            <a:r>
              <a:rPr lang="en-US" baseline="0" dirty="0" smtClean="0"/>
              <a:t> data cleaning aka initial data analysis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www.immersiveanalytics.com</a:t>
            </a:r>
            <a:r>
              <a:rPr lang="en-US" baseline="0" dirty="0" smtClean="0"/>
              <a:t>/2015/11/beginning-of-interactive-3d-data-visualization/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2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63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91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Humans</a:t>
            </a:r>
            <a:r>
              <a:rPr lang="en-US" baseline="0" dirty="0" smtClean="0"/>
              <a:t> are visually inclined</a:t>
            </a:r>
          </a:p>
          <a:p>
            <a:r>
              <a:rPr lang="en-US" baseline="0" dirty="0" smtClean="0"/>
              <a:t>tabular view of data is difficult to see trends and get key information quickly!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30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good visualization is how we</a:t>
            </a:r>
            <a:r>
              <a:rPr lang="en-US" baseline="0" dirty="0" smtClean="0"/>
              <a:t> </a:t>
            </a:r>
            <a:r>
              <a:rPr lang="en-US" dirty="0" smtClean="0"/>
              <a:t>turn messy</a:t>
            </a:r>
            <a:r>
              <a:rPr lang="en-US" baseline="0" dirty="0" smtClean="0"/>
              <a:t> </a:t>
            </a:r>
            <a:r>
              <a:rPr lang="en-US" dirty="0" smtClean="0"/>
              <a:t>data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65926-FE4D-E446-9795-FF95DC59DE50}" type="datetimeFigureOut">
              <a:rPr lang="en-US" smtClean="0"/>
              <a:t>6/7/17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9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6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7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6/7/17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5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gooddata.com/blog/8-ways-turn-good-data-great-visualizations" TargetMode="External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hyperlink" Target="http://blog.hubspot.com/marketing/data-visualization-choosing-chart#sm.000170aqgp10gaepyu2lyqf65jwym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robots.ox.ac.uk/~timork/Saliency/ijcv_SalScale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www.robots.ox.ac.uk/~timork/Saliency/ijcv_SalScale.pdf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hyperlink" Target="https://www.csc.ncsu.edu/faculty/healey/PP/index.html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s://www.interaction-design.org/literature/book/the-encyclopedia-of-human-computer-interaction-2nd-ed/data-visualization-for-human-perception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www.interaction-design.org/literature/book/the-encyclopedia-of-human-computer-interaction-2nd-ed/data-visualization-for-human-perception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www.interaction-design.org/literature/book/the-encyclopedia-of-human-computer-interaction-2nd-ed/data-visualization-for-human-perception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vizcatalogue.com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blog.hubspot.com/marketing/data-visualization-choosing-chart#sm.000170aqgp10gaepyu2lyqf65jwy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tephanieevergreen.com/qualitative-chart-chooser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tephanieevergreen.com/qualitative-chart-chooser/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s://public.tableau.com/s/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rawgraphs.io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r-tutorial-on-reading-and-importing-excel-files-into-r/" TargetMode="External"/><Relationship Id="rId4" Type="http://schemas.openxmlformats.org/officeDocument/2006/relationships/image" Target="../media/image24.tiff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ypefaces" TargetMode="External"/><Relationship Id="rId4" Type="http://schemas.openxmlformats.org/officeDocument/2006/relationships/hyperlink" Target="http://www.color-blindness.com/coblis-color-blindness-simulator/" TargetMode="External"/><Relationship Id="rId5" Type="http://schemas.openxmlformats.org/officeDocument/2006/relationships/hyperlink" Target="http://www.vischeck.com/vischeck/vischeckImage.php" TargetMode="External"/><Relationship Id="rId6" Type="http://schemas.openxmlformats.org/officeDocument/2006/relationships/hyperlink" Target="https://opendyslexic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26.png"/><Relationship Id="rId5" Type="http://schemas.openxmlformats.org/officeDocument/2006/relationships/hyperlink" Target="https://dmice.ohsu.edu/bd2k/topics.html" TargetMode="Externa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studio.com/" TargetMode="External"/><Relationship Id="rId4" Type="http://schemas.openxmlformats.org/officeDocument/2006/relationships/hyperlink" Target="http://youtu.be/Icawuhf0Yqo" TargetMode="External"/><Relationship Id="rId5" Type="http://schemas.openxmlformats.org/officeDocument/2006/relationships/hyperlink" Target="http://youtu.be/mfGFv-iB724" TargetMode="External"/><Relationship Id="rId6" Type="http://schemas.openxmlformats.org/officeDocument/2006/relationships/hyperlink" Target="https://www.rstudio.com/products/rstudio/download2/" TargetMode="External"/><Relationship Id="rId7" Type="http://schemas.openxmlformats.org/officeDocument/2006/relationships/hyperlink" Target="http://crantastic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ethods.net/input/importingdata.html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hyperlink" Target="http://swirlstats.com/students.html" TargetMode="External"/><Relationship Id="rId20" Type="http://schemas.openxmlformats.org/officeDocument/2006/relationships/hyperlink" Target="http://www.ohsu.edu/xd/research/research-cores/bdp.cfm" TargetMode="External"/><Relationship Id="rId10" Type="http://schemas.openxmlformats.org/officeDocument/2006/relationships/hyperlink" Target="https://www.quandl.com/tools/r" TargetMode="External"/><Relationship Id="rId11" Type="http://schemas.openxmlformats.org/officeDocument/2006/relationships/hyperlink" Target="http://stackoverflow.com/" TargetMode="External"/><Relationship Id="rId12" Type="http://schemas.openxmlformats.org/officeDocument/2006/relationships/hyperlink" Target="https://flowingdata.com/" TargetMode="External"/><Relationship Id="rId13" Type="http://schemas.openxmlformats.org/officeDocument/2006/relationships/hyperlink" Target="https://biodata-club.github.io/" TargetMode="External"/><Relationship Id="rId14" Type="http://schemas.openxmlformats.org/officeDocument/2006/relationships/hyperlink" Target="http://www.meetup.com/portland-r-user-group/" TargetMode="External"/><Relationship Id="rId15" Type="http://schemas.openxmlformats.org/officeDocument/2006/relationships/hyperlink" Target="https://www.meetup.com/Women-Who-Code-Portland/" TargetMode="External"/><Relationship Id="rId16" Type="http://schemas.openxmlformats.org/officeDocument/2006/relationships/hyperlink" Target="http://stephanieevergreen.com/blog/" TargetMode="External"/><Relationship Id="rId17" Type="http://schemas.openxmlformats.org/officeDocument/2006/relationships/hyperlink" Target="https://keshif.me/demo/VisTools" TargetMode="External"/><Relationship Id="rId18" Type="http://schemas.openxmlformats.org/officeDocument/2006/relationships/hyperlink" Target="http://nathanieldphillips.com/thepiratesguidetor/" TargetMode="External"/><Relationship Id="rId19" Type="http://schemas.openxmlformats.org/officeDocument/2006/relationships/hyperlink" Target="http://libguides.rutgers.edu/ld.php?content_id=1370743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Relationship Id="rId4" Type="http://schemas.openxmlformats.org/officeDocument/2006/relationships/hyperlink" Target="https://www.coursesites.com/webapps/Bb-sites-course-creation-BBLEARN/courseHomepage.htmlx?course_id=_334951_1" TargetMode="External"/><Relationship Id="rId5" Type="http://schemas.openxmlformats.org/officeDocument/2006/relationships/hyperlink" Target="https://software-carpentry.org/" TargetMode="External"/><Relationship Id="rId6" Type="http://schemas.openxmlformats.org/officeDocument/2006/relationships/hyperlink" Target="http://www.datacarpentry.org/" TargetMode="External"/><Relationship Id="rId7" Type="http://schemas.openxmlformats.org/officeDocument/2006/relationships/hyperlink" Target="http://usepa.github.io/introR/" TargetMode="External"/><Relationship Id="rId8" Type="http://schemas.openxmlformats.org/officeDocument/2006/relationships/hyperlink" Target="http://libguides.rutgers.edu/data/data_R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en.wikipedia.org/wiki/Anscombe's_quart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blog.wyzowl.com/power-visual-communication-infographic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www.gooddata.com/blog/8-ways-turn-good-data-great-visualizations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5406" y="2037953"/>
            <a:ext cx="6666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Research Project Workshop 07:</a:t>
            </a:r>
            <a:endParaRPr lang="en-US" sz="3000" dirty="0"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en-US" sz="3000" dirty="0">
                <a:latin typeface="Montserrat" charset="0"/>
                <a:ea typeface="Montserrat" charset="0"/>
                <a:cs typeface="Montserrat" charset="0"/>
              </a:rPr>
              <a:t> Exploratory Data Analysis (EDA) </a:t>
            </a:r>
            <a:r>
              <a:rPr lang="en-US" sz="3000" dirty="0" smtClean="0">
                <a:latin typeface="Montserrat" charset="0"/>
                <a:ea typeface="Montserrat" charset="0"/>
                <a:cs typeface="Montserrat" charset="0"/>
              </a:rPr>
              <a:t>&amp; Data </a:t>
            </a:r>
            <a:r>
              <a:rPr lang="en-US" sz="3000" dirty="0">
                <a:latin typeface="Montserrat" charset="0"/>
                <a:ea typeface="Montserrat" charset="0"/>
                <a:cs typeface="Montserrat" charset="0"/>
              </a:rPr>
              <a:t>Visualization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5406" y="3930076"/>
            <a:ext cx="63714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  <a:ea typeface="Montserrat" charset="0"/>
                <a:cs typeface="Montserrat" charset="0"/>
              </a:rPr>
              <a:t>June 8, 2017</a:t>
            </a:r>
          </a:p>
          <a:p>
            <a:pPr algn="ctr"/>
            <a:r>
              <a:rPr lang="en-US" sz="1500" dirty="0">
                <a:latin typeface="+mj-lt"/>
                <a:ea typeface="Montserrat" charset="0"/>
                <a:cs typeface="Montserrat" charset="0"/>
              </a:rPr>
              <a:t>Instructor(s): Letisha Wyatt, PhD</a:t>
            </a:r>
          </a:p>
        </p:txBody>
      </p:sp>
    </p:spTree>
    <p:extLst>
      <p:ext uri="{BB962C8B-B14F-4D97-AF65-F5344CB8AC3E}">
        <p14:creationId xmlns:p14="http://schemas.microsoft.com/office/powerpoint/2010/main" val="43819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5400000">
            <a:off x="8388247" y="3215789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40232" y="322947"/>
            <a:ext cx="6521068" cy="592842"/>
            <a:chOff x="1990009" y="5884053"/>
            <a:chExt cx="6521068" cy="592842"/>
          </a:xfrm>
        </p:grpSpPr>
        <p:sp>
          <p:nvSpPr>
            <p:cNvPr id="6" name="TextBox 5"/>
            <p:cNvSpPr txBox="1"/>
            <p:nvPr/>
          </p:nvSpPr>
          <p:spPr>
            <a:xfrm>
              <a:off x="2640970" y="5941302"/>
              <a:ext cx="587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PARTICIPATE: </a:t>
              </a:r>
              <a:r>
                <a:rPr lang="en-US" dirty="0"/>
                <a:t>What make this a more effective visualization?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009" y="5884053"/>
              <a:ext cx="701761" cy="59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32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262"/>
            <a:ext cx="9144000" cy="62057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how to make an effective graphic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8513" y="1460723"/>
            <a:ext cx="8716361" cy="4148024"/>
            <a:chOff x="638648" y="1547222"/>
            <a:chExt cx="8716361" cy="41480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445284">
              <a:off x="5737777" y="1711156"/>
              <a:ext cx="862304" cy="80902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64125">
              <a:off x="6349126" y="2907238"/>
              <a:ext cx="862304" cy="8090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0736">
              <a:off x="6432247" y="3762783"/>
              <a:ext cx="997836" cy="936181"/>
            </a:xfrm>
            <a:prstGeom prst="rect">
              <a:avLst/>
            </a:prstGeom>
          </p:spPr>
        </p:pic>
        <p:graphicFrame>
          <p:nvGraphicFramePr>
            <p:cNvPr id="4" name="Diagram 3"/>
            <p:cNvGraphicFramePr/>
            <p:nvPr>
              <p:extLst/>
            </p:nvPr>
          </p:nvGraphicFramePr>
          <p:xfrm>
            <a:off x="638648" y="2351468"/>
            <a:ext cx="6292517" cy="33437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7239199" y="3109450"/>
              <a:ext cx="21158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leave white space so as not to crowd the eye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03148" y="1547222"/>
              <a:ext cx="23349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Be smart about color,</a:t>
              </a:r>
            </a:p>
            <a:p>
              <a:r>
                <a:rPr lang="en-US" sz="1400" b="1" dirty="0" smtClean="0"/>
                <a:t>shapes, area/size – used for accurate representation and to make comparisons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21376" y="4326689"/>
              <a:ext cx="1751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ideally visualizations aid eye movement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65153" y="6412993"/>
            <a:ext cx="2013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Adapted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from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  <a:hlinkClick r:id="rId9"/>
              </a:rPr>
              <a:t>Hubspot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  <a:hlinkClick r:id="rId9"/>
              </a:rPr>
              <a:t> Blog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9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888"/>
            <a:ext cx="9144000" cy="5793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v</a:t>
            </a: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isual saliency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906" y="1336862"/>
            <a:ext cx="8298461" cy="3506986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400" dirty="0">
                <a:ea typeface="Montserrat" charset="0"/>
                <a:cs typeface="Montserrat" charset="0"/>
              </a:rPr>
              <a:t> Visual salience: the idea that certain parts of a scene are pre-attentively distinctive.</a:t>
            </a:r>
          </a:p>
          <a:p>
            <a:pPr>
              <a:buFont typeface="Wingdings" charset="2"/>
              <a:buChar char="q"/>
            </a:pPr>
            <a:r>
              <a:rPr lang="en-US" sz="2400" dirty="0">
                <a:ea typeface="Montserrat" charset="0"/>
                <a:cs typeface="Montserrat" charset="0"/>
              </a:rPr>
              <a:t> Is it possible to harness how our brain works to better visualize data?</a:t>
            </a:r>
          </a:p>
          <a:p>
            <a:pPr>
              <a:buFont typeface="Wingdings" charset="2"/>
              <a:buChar char="q"/>
            </a:pPr>
            <a:r>
              <a:rPr lang="en-US" sz="2400" dirty="0">
                <a:ea typeface="Montserrat" charset="0"/>
                <a:cs typeface="Montserrat" charset="0"/>
              </a:rPr>
              <a:t> Could this help others ”get” your data more quickly?</a:t>
            </a:r>
          </a:p>
          <a:p>
            <a:pPr>
              <a:buFont typeface="Wingdings" charset="2"/>
              <a:buChar char="q"/>
            </a:pPr>
            <a:endParaRPr lang="en-US" sz="2400" dirty="0">
              <a:ea typeface="Montserrat" charset="0"/>
              <a:cs typeface="Montserrat" charset="0"/>
            </a:endParaRPr>
          </a:p>
          <a:p>
            <a:pPr>
              <a:buFont typeface="Wingdings" charset="2"/>
              <a:buChar char="q"/>
            </a:pPr>
            <a:endParaRPr lang="en-US" sz="2400" dirty="0">
              <a:ea typeface="Montserrat" charset="0"/>
              <a:cs typeface="Montserrat" charset="0"/>
            </a:endParaRPr>
          </a:p>
          <a:p>
            <a:pPr>
              <a:buFont typeface="Wingdings" charset="2"/>
              <a:buChar char="q"/>
            </a:pPr>
            <a:endParaRPr lang="en-US" sz="2400" dirty="0">
              <a:ea typeface="Montserrat" charset="0"/>
              <a:cs typeface="Montserra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7678" y="6424458"/>
            <a:ext cx="16129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50000"/>
                  </a:prstClr>
                </a:solidFill>
              </a:rPr>
              <a:t>Source: </a:t>
            </a:r>
            <a:r>
              <a:rPr lang="en-US" sz="900" dirty="0" err="1">
                <a:solidFill>
                  <a:prstClr val="white">
                    <a:lumMod val="50000"/>
                  </a:prstClr>
                </a:solidFill>
                <a:hlinkClick r:id="rId3"/>
              </a:rPr>
              <a:t>Kadir</a:t>
            </a:r>
            <a:r>
              <a:rPr lang="en-US" sz="900" dirty="0">
                <a:solidFill>
                  <a:prstClr val="white">
                    <a:lumMod val="50000"/>
                  </a:prstClr>
                </a:solidFill>
                <a:hlinkClick r:id="rId3"/>
              </a:rPr>
              <a:t> and Brady, 2000 </a:t>
            </a:r>
            <a:endParaRPr 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5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911"/>
            <a:ext cx="9144000" cy="7325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the low-hanging fruit: shape/color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5" t="35854" r="45819" b="37537"/>
          <a:stretch/>
        </p:blipFill>
        <p:spPr>
          <a:xfrm>
            <a:off x="3530600" y="1455585"/>
            <a:ext cx="5172605" cy="4581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258980" y="6491244"/>
            <a:ext cx="26260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Source</a:t>
            </a:r>
            <a:r>
              <a:rPr lang="en-US" sz="1000" dirty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: </a:t>
            </a:r>
            <a:r>
              <a:rPr lang="en-US" sz="1000" dirty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Kadir and Brady, 2000 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1180" y="2087676"/>
            <a:ext cx="2717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q"/>
            </a:pPr>
            <a:r>
              <a:rPr lang="en-US" dirty="0"/>
              <a:t>Be cognizant of color selections and representations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Search color in google (e.g., what does yellow represent?)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Consider limitations of black &amp; white printing (color prints are costly)!</a:t>
            </a:r>
          </a:p>
        </p:txBody>
      </p:sp>
    </p:spTree>
    <p:extLst>
      <p:ext uri="{BB962C8B-B14F-4D97-AF65-F5344CB8AC3E}">
        <p14:creationId xmlns:p14="http://schemas.microsoft.com/office/powerpoint/2010/main" val="3417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4671"/>
            <a:ext cx="9144000" cy="7773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size is harder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07" y="1430540"/>
            <a:ext cx="4341985" cy="4366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041244" y="6524367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100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88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4671"/>
            <a:ext cx="9144000" cy="7773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areas </a:t>
            </a:r>
            <a:r>
              <a:rPr lang="en-US" sz="4000" b="1" i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even</a:t>
            </a:r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harder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t="51510" r="33157" b="11782"/>
          <a:stretch/>
        </p:blipFill>
        <p:spPr>
          <a:xfrm>
            <a:off x="2545491" y="3842949"/>
            <a:ext cx="6598509" cy="30026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39630" r="54390" b="34112"/>
          <a:stretch/>
        </p:blipFill>
        <p:spPr>
          <a:xfrm>
            <a:off x="172995" y="902042"/>
            <a:ext cx="5152767" cy="30103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8328454" y="2977978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5"/>
              </a:rPr>
              <a:t>source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4671"/>
            <a:ext cx="9144000" cy="7773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other elements of perception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6" t="20487" r="38476" b="15167"/>
          <a:stretch/>
        </p:blipFill>
        <p:spPr>
          <a:xfrm>
            <a:off x="1412850" y="976184"/>
            <a:ext cx="6318300" cy="5733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 rot="5400000">
            <a:off x="8490135" y="3189087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4671"/>
            <a:ext cx="9144000" cy="7773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other elements of perception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t="21207" r="34482" b="46897"/>
          <a:stretch/>
        </p:blipFill>
        <p:spPr>
          <a:xfrm>
            <a:off x="336470" y="1433384"/>
            <a:ext cx="8471059" cy="3521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041244" y="6475985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8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7917" y="2808524"/>
            <a:ext cx="7886700" cy="158567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EDA &amp; data visualization: </a:t>
            </a:r>
            <a:b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WHEN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977" y="5839517"/>
            <a:ext cx="7501690" cy="73839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hlinkClick r:id="rId3"/>
              </a:rPr>
              <a:t>The data visualization catalogue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8" t="39965" r="25789" b="20456"/>
          <a:stretch/>
        </p:blipFill>
        <p:spPr>
          <a:xfrm>
            <a:off x="280007" y="712230"/>
            <a:ext cx="8639629" cy="4875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42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806" y="1431925"/>
            <a:ext cx="6910388" cy="2873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1 | exploratory data analysis (EDA) concepts</a:t>
            </a:r>
          </a:p>
          <a:p>
            <a:pPr marL="0" indent="0">
              <a:buNone/>
            </a:pPr>
            <a:r>
              <a:rPr lang="en-US" dirty="0" smtClean="0"/>
              <a:t>2 | data visualization concepts</a:t>
            </a:r>
          </a:p>
          <a:p>
            <a:pPr marL="0" indent="0">
              <a:buNone/>
            </a:pPr>
            <a:r>
              <a:rPr lang="en-US" dirty="0" smtClean="0"/>
              <a:t>3 | research reproducibility</a:t>
            </a:r>
          </a:p>
          <a:p>
            <a:pPr marL="0" indent="0">
              <a:buNone/>
            </a:pPr>
            <a:r>
              <a:rPr lang="en-US" dirty="0" smtClean="0"/>
              <a:t>4 | Playing with data in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62343"/>
            <a:ext cx="9144000" cy="580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agenda</a:t>
            </a:r>
            <a:endParaRPr lang="en-US" b="1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6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0095" y="6358751"/>
            <a:ext cx="6663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hlinkClick r:id="rId3"/>
              </a:rPr>
              <a:t>Source</a:t>
            </a:r>
            <a:endParaRPr lang="en-US" sz="1350" dirty="0">
              <a:solidFill>
                <a:prstClr val="black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279919"/>
              </p:ext>
            </p:extLst>
          </p:nvPr>
        </p:nvGraphicFramePr>
        <p:xfrm>
          <a:off x="623263" y="812800"/>
          <a:ext cx="7931858" cy="4896671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{EB344D84-9AFB-497E-A393-DC336BA19D2E}</a:tableStyleId>
              </a:tblPr>
              <a:tblGrid>
                <a:gridCol w="1321977"/>
                <a:gridCol w="1321977"/>
                <a:gridCol w="1428397"/>
                <a:gridCol w="1362180"/>
                <a:gridCol w="1475693"/>
                <a:gridCol w="1021634"/>
              </a:tblGrid>
              <a:tr h="299122">
                <a:tc gridSpan="6"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what is your message?</a:t>
                      </a:r>
                      <a:endParaRPr lang="en-US" sz="27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62044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Compare Value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Composition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Distribution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Relationships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Trends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Bar 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✔</a:t>
                      </a:r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Column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78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Scatter plot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Bubble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Line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Dual-Axis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Pie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78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Stacked bar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53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Stacked column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4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977" y="5966517"/>
            <a:ext cx="7501690" cy="73839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hlinkClick r:id="rId3"/>
              </a:rPr>
              <a:t>Qualitative Chart Chooser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8673" r="19028" b="8834"/>
          <a:stretch/>
        </p:blipFill>
        <p:spPr>
          <a:xfrm>
            <a:off x="694572" y="251517"/>
            <a:ext cx="7810500" cy="57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5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977" y="6119605"/>
            <a:ext cx="7501690" cy="73839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hlinkClick r:id="rId3"/>
              </a:rPr>
              <a:t>Qualitative Chart Chooser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2" t="12286" r="34408" b="24528"/>
          <a:stretch/>
        </p:blipFill>
        <p:spPr>
          <a:xfrm>
            <a:off x="722619" y="177799"/>
            <a:ext cx="7754406" cy="5952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7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7917" y="2808524"/>
            <a:ext cx="7886700" cy="158567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EDA &amp; data visualization: </a:t>
            </a:r>
            <a:b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WHERE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3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15816" r="22917" b="9713"/>
          <a:stretch/>
        </p:blipFill>
        <p:spPr>
          <a:xfrm>
            <a:off x="571500" y="190499"/>
            <a:ext cx="8051800" cy="6483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43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1211"/>
            <a:ext cx="9144000" cy="6737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T</a:t>
            </a: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ableau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t="4596" b="6140"/>
          <a:stretch/>
        </p:blipFill>
        <p:spPr>
          <a:xfrm>
            <a:off x="144379" y="962524"/>
            <a:ext cx="8823158" cy="5101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790556" y="6337300"/>
            <a:ext cx="15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Tableau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9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Raw Graphs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200" y="938214"/>
            <a:ext cx="8961799" cy="1944686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Add your data (import/copy &amp; paste)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Choose a visual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Fine tune visualization &amp; explore data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Export </a:t>
            </a:r>
            <a:r>
              <a:rPr lang="en-US" dirty="0" err="1" smtClean="0">
                <a:ea typeface="Montserrat" charset="0"/>
                <a:cs typeface="Montserrat" charset="0"/>
              </a:rPr>
              <a:t>viz</a:t>
            </a:r>
            <a:r>
              <a:rPr lang="en-US" dirty="0" smtClean="0">
                <a:ea typeface="Montserrat" charset="0"/>
                <a:cs typeface="Montserrat" charset="0"/>
              </a:rPr>
              <a:t> as SVZ or PNG files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13400" r="3610" b="13447"/>
          <a:stretch/>
        </p:blipFill>
        <p:spPr>
          <a:xfrm>
            <a:off x="1327150" y="3214492"/>
            <a:ext cx="6489700" cy="3215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966273" y="6488668"/>
            <a:ext cx="139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 action="ppaction://hlinkfile"/>
              </a:rPr>
              <a:t>rawgraphs.io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127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R/</a:t>
            </a:r>
            <a:r>
              <a:rPr lang="en-US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RStudio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99" y="1097614"/>
            <a:ext cx="8961799" cy="227627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000" dirty="0" smtClean="0">
                <a:ea typeface="Montserrat" charset="0"/>
                <a:cs typeface="Montserrat" charset="0"/>
              </a:rPr>
              <a:t> YOU build visualization = reproducible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ea typeface="Montserrat" charset="0"/>
                <a:cs typeface="Montserrat" charset="0"/>
              </a:rPr>
              <a:t> C</a:t>
            </a:r>
            <a:r>
              <a:rPr lang="en-US" sz="2000" dirty="0" smtClean="0">
                <a:ea typeface="Montserrat" charset="0"/>
                <a:cs typeface="Montserrat" charset="0"/>
              </a:rPr>
              <a:t>ustomizable, high-quality visualizations 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ea typeface="Montserrat" charset="0"/>
                <a:cs typeface="Montserrat" charset="0"/>
              </a:rPr>
              <a:t> </a:t>
            </a:r>
            <a:r>
              <a:rPr lang="en-US" sz="2000" dirty="0" smtClean="0">
                <a:ea typeface="Montserrat" charset="0"/>
                <a:cs typeface="Montserrat" charset="0"/>
              </a:rPr>
              <a:t>Data cleaning packages to automate some of the work (e.g., </a:t>
            </a:r>
            <a:r>
              <a:rPr lang="en-US" sz="2000" dirty="0" err="1" smtClean="0">
                <a:ea typeface="Montserrat" charset="0"/>
                <a:cs typeface="Montserrat" charset="0"/>
              </a:rPr>
              <a:t>dplyr</a:t>
            </a:r>
            <a:r>
              <a:rPr lang="en-US" sz="2000" dirty="0" smtClean="0">
                <a:ea typeface="Montserrat" charset="0"/>
                <a:cs typeface="Montserrat" charset="0"/>
              </a:rPr>
              <a:t>, </a:t>
            </a:r>
            <a:r>
              <a:rPr lang="en-US" sz="2000" dirty="0" err="1" smtClean="0">
                <a:ea typeface="Montserrat" charset="0"/>
                <a:cs typeface="Montserrat" charset="0"/>
              </a:rPr>
              <a:t>tidyr</a:t>
            </a:r>
            <a:r>
              <a:rPr lang="en-US" sz="2000" dirty="0" smtClean="0">
                <a:ea typeface="Montserrat" charset="0"/>
                <a:cs typeface="Montserrat" charset="0"/>
              </a:rPr>
              <a:t>)</a:t>
            </a:r>
          </a:p>
          <a:p>
            <a:pPr>
              <a:buFont typeface="Wingdings" charset="2"/>
              <a:buChar char="q"/>
            </a:pPr>
            <a:r>
              <a:rPr lang="en-US" sz="2000" dirty="0" smtClean="0">
                <a:ea typeface="Montserrat" charset="0"/>
                <a:cs typeface="Montserrat" charset="0"/>
              </a:rPr>
              <a:t> More sophisticated statistics</a:t>
            </a:r>
          </a:p>
          <a:p>
            <a:pPr>
              <a:buFont typeface="Wingdings" charset="2"/>
              <a:buChar char="q"/>
            </a:pPr>
            <a:r>
              <a:rPr lang="en-US" sz="2000" dirty="0" smtClean="0">
                <a:ea typeface="Montserrat" charset="0"/>
                <a:cs typeface="Montserrat" charset="0"/>
              </a:rPr>
              <a:t> Open software; easy sharing built-in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0655" y="3350078"/>
            <a:ext cx="8842690" cy="3384256"/>
            <a:chOff x="140952" y="2571411"/>
            <a:chExt cx="8842690" cy="33842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63" y="2571411"/>
              <a:ext cx="3039979" cy="303331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2" y="3071880"/>
              <a:ext cx="3288632" cy="20323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67" y="4102876"/>
              <a:ext cx="3176212" cy="18527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369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" y="951144"/>
            <a:ext cx="8902700" cy="133667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Formatting for any data analysis software tool is important!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Trash in = Trash out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Adequately </a:t>
            </a:r>
            <a:r>
              <a:rPr lang="en-US" dirty="0" smtClean="0">
                <a:hlinkClick r:id="rId3"/>
              </a:rPr>
              <a:t>prep your data</a:t>
            </a:r>
            <a:r>
              <a:rPr lang="en-US" dirty="0" smtClean="0"/>
              <a:t>  - there are best practices</a:t>
            </a:r>
            <a:r>
              <a:rPr lang="is-IS" dirty="0" smtClean="0"/>
              <a:t>…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cleaning up the data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2385535"/>
            <a:ext cx="9055100" cy="3683000"/>
            <a:chOff x="44450" y="1587500"/>
            <a:chExt cx="9055100" cy="3683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0" y="1587500"/>
              <a:ext cx="9055100" cy="36830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44450" y="4863548"/>
              <a:ext cx="2725254" cy="4069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3932" y="6037947"/>
            <a:ext cx="8845168" cy="703580"/>
            <a:chOff x="1990009" y="5884053"/>
            <a:chExt cx="8845168" cy="703580"/>
          </a:xfrm>
        </p:grpSpPr>
        <p:sp>
          <p:nvSpPr>
            <p:cNvPr id="10" name="TextBox 9"/>
            <p:cNvSpPr txBox="1"/>
            <p:nvPr/>
          </p:nvSpPr>
          <p:spPr>
            <a:xfrm>
              <a:off x="2640970" y="5941302"/>
              <a:ext cx="8194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PARTICIPATE: </a:t>
              </a:r>
              <a:r>
                <a:rPr lang="en-US" dirty="0"/>
                <a:t>Clean the data in the Excel file by removing the name and </a:t>
              </a:r>
              <a:r>
                <a:rPr lang="en-US" dirty="0" smtClean="0"/>
                <a:t>birthdate columns </a:t>
              </a:r>
              <a:r>
                <a:rPr lang="en-US" dirty="0"/>
                <a:t>and create variable names. Data dictionaries FTW! 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009" y="5884053"/>
              <a:ext cx="701761" cy="59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272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7917" y="2808524"/>
            <a:ext cx="7886700" cy="158567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EDA &amp; data visualization: </a:t>
            </a:r>
            <a:b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WHY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3443"/>
            <a:ext cx="9144000" cy="5803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learning outcomes</a:t>
            </a:r>
            <a:endParaRPr lang="en-US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579" y="1232501"/>
            <a:ext cx="8012842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>
                <a:ea typeface="Montserrat" charset="0"/>
                <a:cs typeface="Montserrat" charset="0"/>
              </a:rPr>
              <a:t> </a:t>
            </a:r>
            <a:r>
              <a:rPr lang="en-US" dirty="0" smtClean="0">
                <a:ea typeface="Montserrat" charset="0"/>
                <a:cs typeface="Montserrat" charset="0"/>
              </a:rPr>
              <a:t>Understand </a:t>
            </a:r>
            <a:r>
              <a:rPr lang="en-US" dirty="0" smtClean="0">
                <a:ea typeface="Montserrat" charset="0"/>
                <a:cs typeface="Montserrat" charset="0"/>
              </a:rPr>
              <a:t>elements of creating an effective visualization</a:t>
            </a:r>
          </a:p>
          <a:p>
            <a:pPr>
              <a:buFont typeface="Wingdings" charset="2"/>
              <a:buChar char="q"/>
            </a:pPr>
            <a:r>
              <a:rPr lang="en-US" dirty="0">
                <a:ea typeface="Montserrat" charset="0"/>
                <a:cs typeface="Montserrat" charset="0"/>
              </a:rPr>
              <a:t> </a:t>
            </a:r>
            <a:r>
              <a:rPr lang="en-US" dirty="0" smtClean="0">
                <a:ea typeface="Montserrat" charset="0"/>
                <a:cs typeface="Montserrat" charset="0"/>
              </a:rPr>
              <a:t>Awareness of (free</a:t>
            </a:r>
            <a:r>
              <a:rPr lang="en-US" dirty="0" smtClean="0">
                <a:ea typeface="Montserrat" charset="0"/>
                <a:cs typeface="Montserrat" charset="0"/>
              </a:rPr>
              <a:t>) </a:t>
            </a:r>
            <a:r>
              <a:rPr lang="en-US" dirty="0" smtClean="0">
                <a:ea typeface="Montserrat" charset="0"/>
                <a:cs typeface="Montserrat" charset="0"/>
              </a:rPr>
              <a:t>tools</a:t>
            </a:r>
          </a:p>
          <a:p>
            <a:pPr marL="228600" lvl="1">
              <a:spcBef>
                <a:spcPts val="1000"/>
              </a:spcBef>
              <a:buFont typeface="Wingdings" charset="2"/>
              <a:buChar char="q"/>
            </a:pPr>
            <a:r>
              <a:rPr lang="en-US" sz="2800" dirty="0">
                <a:ea typeface="Montserrat" charset="0"/>
                <a:cs typeface="Montserrat" charset="0"/>
              </a:rPr>
              <a:t> </a:t>
            </a:r>
            <a:r>
              <a:rPr lang="en-US" sz="2800" dirty="0" smtClean="0">
                <a:ea typeface="Montserrat" charset="0"/>
                <a:cs typeface="Montserrat" charset="0"/>
              </a:rPr>
              <a:t>Strategies for working towards more reproducible practices</a:t>
            </a:r>
            <a:endParaRPr lang="en-US" sz="2800" dirty="0" smtClean="0">
              <a:ea typeface="Montserrat" charset="0"/>
              <a:cs typeface="Montserrat" charset="0"/>
            </a:endParaRP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</a:t>
            </a:r>
            <a:r>
              <a:rPr lang="en-US" dirty="0" smtClean="0">
                <a:ea typeface="Montserrat" charset="0"/>
                <a:cs typeface="Montserrat" charset="0"/>
              </a:rPr>
              <a:t>Feel comfortable with the </a:t>
            </a:r>
            <a:r>
              <a:rPr lang="en-US" dirty="0" err="1" smtClean="0">
                <a:ea typeface="Montserrat" charset="0"/>
                <a:cs typeface="Montserrat" charset="0"/>
              </a:rPr>
              <a:t>RStudio</a:t>
            </a:r>
            <a:r>
              <a:rPr lang="en-US" dirty="0" smtClean="0">
                <a:ea typeface="Montserrat" charset="0"/>
                <a:cs typeface="Montserrat" charset="0"/>
              </a:rPr>
              <a:t> workspace</a:t>
            </a:r>
            <a:endParaRPr lang="en-US" dirty="0">
              <a:ea typeface="Montserrat" charset="0"/>
              <a:cs typeface="Montserrat" charset="0"/>
            </a:endParaRPr>
          </a:p>
          <a:p>
            <a:pPr lvl="1">
              <a:buFont typeface="Wingdings" charset="2"/>
              <a:buChar char="q"/>
            </a:pPr>
            <a:r>
              <a:rPr lang="en-US" sz="2800" dirty="0">
                <a:ea typeface="Montserrat" charset="0"/>
                <a:cs typeface="Montserrat" charset="0"/>
              </a:rPr>
              <a:t> </a:t>
            </a:r>
            <a:r>
              <a:rPr lang="en-US" sz="2800" dirty="0" smtClean="0">
                <a:ea typeface="Montserrat" charset="0"/>
                <a:cs typeface="Montserrat" charset="0"/>
              </a:rPr>
              <a:t>Basic </a:t>
            </a:r>
            <a:r>
              <a:rPr lang="en-US" sz="2800" dirty="0" smtClean="0">
                <a:ea typeface="Montserrat" charset="0"/>
                <a:cs typeface="Montserrat" charset="0"/>
              </a:rPr>
              <a:t>functions 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>
                <a:ea typeface="Montserrat" charset="0"/>
                <a:cs typeface="Montserrat" charset="0"/>
              </a:rPr>
              <a:t> Develop </a:t>
            </a:r>
            <a:r>
              <a:rPr lang="en-US" sz="2800" dirty="0" smtClean="0">
                <a:ea typeface="Montserrat" charset="0"/>
                <a:cs typeface="Montserrat" charset="0"/>
              </a:rPr>
              <a:t>a plan to practice and checkout other resources [at the end of the presentation]</a:t>
            </a:r>
            <a:endParaRPr lang="en-US" sz="2800" dirty="0"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9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57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You’re telling a story – is your message clear?</a:t>
            </a:r>
          </a:p>
          <a:p>
            <a:pPr lvl="1">
              <a:buFont typeface="Wingdings" charset="2"/>
              <a:buChar char="q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sans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serif (without feet) is great for electronic text</a:t>
            </a:r>
          </a:p>
          <a:p>
            <a:pPr lvl="1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serif is great for print text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Wikipedia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serif/sans serif </a:t>
            </a:r>
            <a:r>
              <a:rPr lang="en-US" dirty="0" smtClean="0"/>
              <a:t>fonts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Accessibility is often overlooked!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Color-blindness: more people than you might think are effected</a:t>
            </a:r>
          </a:p>
          <a:p>
            <a:pPr lvl="1">
              <a:buFont typeface="Wingdings" charset="2"/>
              <a:buChar char="q"/>
            </a:pPr>
            <a:r>
              <a:rPr lang="en-US" dirty="0" smtClean="0">
                <a:latin typeface="Montserrat" charset="0"/>
                <a:ea typeface="Montserrat" charset="0"/>
                <a:cs typeface="Montserrat" charset="0"/>
                <a:hlinkClick r:id="rId4"/>
              </a:rPr>
              <a:t>Coblis 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  <a:p>
            <a:pPr lvl="1">
              <a:buFont typeface="Wingdings" charset="2"/>
              <a:buChar char="q"/>
            </a:pPr>
            <a:r>
              <a:rPr lang="en-US" dirty="0" smtClean="0">
                <a:latin typeface="Montserrat" charset="0"/>
                <a:ea typeface="Montserrat" charset="0"/>
                <a:cs typeface="Montserrat" charset="0"/>
                <a:hlinkClick r:id="rId5"/>
              </a:rPr>
              <a:t>Vischeck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Dyslexia: consider using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Arial (sans serif)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Computer Modern (serif)</a:t>
            </a:r>
          </a:p>
          <a:p>
            <a:pPr lvl="1">
              <a:buFont typeface="Wingdings" charset="2"/>
              <a:buChar char="q"/>
            </a:pPr>
            <a:r>
              <a:rPr lang="en-US" dirty="0" smtClean="0">
                <a:hlinkClick r:id="rId6"/>
              </a:rPr>
              <a:t>Open Dyslexic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be considerate of your audience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3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15" y="88900"/>
            <a:ext cx="7886700" cy="927100"/>
          </a:xfrm>
        </p:spPr>
        <p:txBody>
          <a:bodyPr>
            <a:normAutofit/>
          </a:bodyPr>
          <a:lstStyle/>
          <a:p>
            <a:pPr algn="ctr"/>
            <a:r>
              <a:rPr lang="is-I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the reproducibility crisis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2" b="27304"/>
          <a:stretch/>
        </p:blipFill>
        <p:spPr>
          <a:xfrm>
            <a:off x="1742812" y="1073249"/>
            <a:ext cx="5946863" cy="4821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35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63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09995"/>
                </a:solidFill>
              </a:rPr>
              <a:t>n</a:t>
            </a:r>
            <a:r>
              <a:rPr lang="en-US" smtClean="0">
                <a:solidFill>
                  <a:srgbClr val="409995"/>
                </a:solidFill>
              </a:rPr>
              <a:t>ature </a:t>
            </a:r>
            <a:r>
              <a:rPr lang="en-US" dirty="0" smtClean="0">
                <a:solidFill>
                  <a:srgbClr val="409995"/>
                </a:solidFill>
              </a:rPr>
              <a:t>checklist</a:t>
            </a:r>
            <a:endParaRPr lang="en-US" dirty="0">
              <a:solidFill>
                <a:srgbClr val="40999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7" t="10601" r="34531" b="12538"/>
          <a:stretch/>
        </p:blipFill>
        <p:spPr>
          <a:xfrm>
            <a:off x="1284514" y="856343"/>
            <a:ext cx="6574971" cy="5930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7"/>
          <p:cNvSpPr>
            <a:spLocks noGrp="1"/>
          </p:cNvSpPr>
          <p:nvPr>
            <p:ph sz="quarter" idx="4294967295"/>
          </p:nvPr>
        </p:nvSpPr>
        <p:spPr>
          <a:xfrm rot="5400000">
            <a:off x="6889111" y="3057341"/>
            <a:ext cx="4014259" cy="2632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i="0" smtClean="0"/>
              <a:t>Adapted from: </a:t>
            </a:r>
            <a:r>
              <a:rPr lang="en-US" sz="1200" i="0" dirty="0">
                <a:hlinkClick r:id="rId5"/>
              </a:rPr>
              <a:t>OHSU Open Educational Resources</a:t>
            </a:r>
            <a:endParaRPr lang="en-US" sz="1200" i="0" dirty="0"/>
          </a:p>
          <a:p>
            <a:pPr marL="0" indent="0">
              <a:buNone/>
            </a:pP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9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3950" y="179507"/>
            <a:ext cx="7251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reproducibility </a:t>
            </a:r>
          </a:p>
          <a:p>
            <a:pPr algn="ctr"/>
            <a:r>
              <a:rPr lang="en-US" sz="28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= </a:t>
            </a:r>
          </a:p>
          <a:p>
            <a:pPr algn="ctr"/>
            <a:r>
              <a:rPr lang="en-US" sz="28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well-documented &amp; accessible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5219005"/>
              </p:ext>
            </p:extLst>
          </p:nvPr>
        </p:nvGraphicFramePr>
        <p:xfrm>
          <a:off x="1917700" y="18161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98832" y="6063280"/>
            <a:ext cx="8845168" cy="980579"/>
            <a:chOff x="1990009" y="5884053"/>
            <a:chExt cx="8845168" cy="980579"/>
          </a:xfrm>
        </p:grpSpPr>
        <p:sp>
          <p:nvSpPr>
            <p:cNvPr id="7" name="TextBox 6"/>
            <p:cNvSpPr txBox="1"/>
            <p:nvPr/>
          </p:nvSpPr>
          <p:spPr>
            <a:xfrm>
              <a:off x="2640970" y="5941302"/>
              <a:ext cx="81942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PARTICIPATE: </a:t>
              </a:r>
              <a:r>
                <a:rPr lang="en-US" dirty="0"/>
                <a:t>how do data, methods, figures, experimental design, (exploratory) data analysis, and data visualization intersect within the research “reproducibility crisis”?</a:t>
              </a:r>
            </a:p>
            <a:p>
              <a:pPr algn="ctr"/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009" y="5884053"/>
              <a:ext cx="701761" cy="59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5925"/>
            <a:ext cx="9144000" cy="1108675"/>
          </a:xfrm>
        </p:spPr>
        <p:txBody>
          <a:bodyPr>
            <a:noAutofit/>
          </a:bodyPr>
          <a:lstStyle/>
          <a:p>
            <a:pPr algn="ctr"/>
            <a:r>
              <a:rPr lang="en-US" sz="34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things to consider</a:t>
            </a:r>
            <a:br>
              <a:rPr lang="en-US" sz="34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sz="34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methods</a:t>
            </a:r>
            <a:r>
              <a:rPr lang="en-US" sz="36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(or experimental procedures)</a:t>
            </a:r>
            <a:endParaRPr lang="en-US" sz="36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1928"/>
            <a:ext cx="7886700" cy="468404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Where did the reagents/cells/animals come from (authentication of key resources)?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What were the sexes (relevant biological variables)?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What were the group sizes? How was this determined?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What is the treatment, what are the controls?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Inclusion/exclusion criteria (i.e., attrition)?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Managing bias (randomization, blinding)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How was the data analyzed (software, stats design)</a:t>
            </a:r>
            <a:endParaRPr lang="en-US" sz="2400" dirty="0"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8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02043"/>
          </a:xfrm>
        </p:spPr>
        <p:txBody>
          <a:bodyPr>
            <a:normAutofit/>
          </a:bodyPr>
          <a:lstStyle/>
          <a:p>
            <a:pPr algn="ctr"/>
            <a:r>
              <a:rPr lang="is-I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…and the figures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5431"/>
            <a:ext cx="7886700" cy="4351338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First line of figure legends typically convey important finding/result</a:t>
            </a:r>
          </a:p>
          <a:p>
            <a:pPr>
              <a:buFont typeface="Wingdings" charset="2"/>
              <a:buChar char="q"/>
            </a:pPr>
            <a:r>
              <a:rPr lang="en-US" dirty="0">
                <a:ea typeface="Montserrat" charset="0"/>
                <a:cs typeface="Montserrat" charset="0"/>
              </a:rPr>
              <a:t> </a:t>
            </a:r>
            <a:r>
              <a:rPr lang="en-US" dirty="0" smtClean="0">
                <a:ea typeface="Montserrat" charset="0"/>
                <a:cs typeface="Montserrat" charset="0"/>
              </a:rPr>
              <a:t>Consistent axes labels and scales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Group sizes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Variance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Error bars</a:t>
            </a:r>
          </a:p>
          <a:p>
            <a:pPr>
              <a:buFont typeface="Wingdings" charset="2"/>
              <a:buChar char="q"/>
            </a:pPr>
            <a:endParaRPr lang="en-US" dirty="0" smtClean="0"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1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85889"/>
            <a:ext cx="8515350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>
                <a:hlinkClick r:id="rId3"/>
              </a:rPr>
              <a:t> </a:t>
            </a:r>
            <a:r>
              <a:rPr lang="en-US" dirty="0"/>
              <a:t>R (command </a:t>
            </a:r>
            <a:r>
              <a:rPr lang="en-US" dirty="0" smtClean="0"/>
              <a:t>line/terminal)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err="1" smtClean="0"/>
              <a:t>RStudio</a:t>
            </a:r>
            <a:r>
              <a:rPr lang="en-US" dirty="0" smtClean="0"/>
              <a:t> </a:t>
            </a:r>
            <a:r>
              <a:rPr lang="en-US" dirty="0"/>
              <a:t>is an IDE = integrated development </a:t>
            </a:r>
            <a:r>
              <a:rPr lang="en-US" dirty="0" smtClean="0"/>
              <a:t>environment</a:t>
            </a:r>
            <a:endParaRPr lang="en-US" dirty="0" smtClean="0">
              <a:hlinkClick r:id="rId3"/>
            </a:endParaRPr>
          </a:p>
          <a:p>
            <a:pPr>
              <a:buFont typeface="Wingdings" charset="2"/>
              <a:buChar char="q"/>
            </a:pPr>
            <a:r>
              <a:rPr lang="en-US" dirty="0" smtClean="0">
                <a:hlinkClick r:id="rId3"/>
              </a:rPr>
              <a:t>Install R </a:t>
            </a:r>
            <a:r>
              <a:rPr lang="en-US" dirty="0" smtClean="0"/>
              <a:t>: YouTube instructional videos if needed: </a:t>
            </a:r>
            <a:r>
              <a:rPr lang="en-US" dirty="0" smtClean="0">
                <a:hlinkClick r:id="rId4"/>
              </a:rPr>
              <a:t>Mac</a:t>
            </a:r>
            <a:r>
              <a:rPr lang="en-US" dirty="0" smtClean="0"/>
              <a:t> or </a:t>
            </a:r>
            <a:r>
              <a:rPr lang="en-US" dirty="0" smtClean="0">
                <a:hlinkClick r:id="rId5"/>
              </a:rPr>
              <a:t>PC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Install </a:t>
            </a:r>
            <a:r>
              <a:rPr lang="en-US" dirty="0" smtClean="0">
                <a:hlinkClick r:id="rId6"/>
              </a:rPr>
              <a:t>RStudio Desktop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Check </a:t>
            </a:r>
            <a:r>
              <a:rPr lang="en-US" dirty="0"/>
              <a:t>for updates </a:t>
            </a:r>
            <a:r>
              <a:rPr lang="en-US" dirty="0" smtClean="0"/>
              <a:t>often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hlinkClick r:id="rId7"/>
              </a:rPr>
              <a:t>Crantastic</a:t>
            </a:r>
            <a:r>
              <a:rPr lang="en-US" dirty="0" smtClean="0"/>
              <a:t> for packages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 </a:t>
            </a:r>
            <a:r>
              <a:rPr lang="en-US" b="1" dirty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RStudio</a:t>
            </a: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installation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RStudio</a:t>
            </a:r>
            <a:r>
              <a:rPr lang="en-US" b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b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orientation - demo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" t="4300" r="2986" b="5807"/>
          <a:stretch/>
        </p:blipFill>
        <p:spPr>
          <a:xfrm>
            <a:off x="166715" y="1460500"/>
            <a:ext cx="8810569" cy="5397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7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0" y="1065355"/>
            <a:ext cx="7886700" cy="4351338"/>
          </a:xfrm>
        </p:spPr>
        <p:txBody>
          <a:bodyPr>
            <a:normAutofit fontScale="70000" lnSpcReduction="2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R Projects + scripts = make you’re work organized and reproducible!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Printer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print(“data </a:t>
            </a:r>
            <a:r>
              <a:rPr lang="en-US" dirty="0" err="1" smtClean="0"/>
              <a:t>viz</a:t>
            </a:r>
            <a:r>
              <a:rPr lang="en-US" dirty="0" smtClean="0"/>
              <a:t>”)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Calculator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2+2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3*7/(5-4)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Assignments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To create objects use the assignment operation: &lt;-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Allows for re-using operations/calculations later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Installing &amp; Loading Packages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</a:t>
            </a:r>
            <a:r>
              <a:rPr lang="en-US" dirty="0" err="1" smtClean="0"/>
              <a:t>install.package</a:t>
            </a:r>
            <a:r>
              <a:rPr lang="en-US" dirty="0" smtClean="0"/>
              <a:t>(“</a:t>
            </a:r>
            <a:r>
              <a:rPr lang="en-US" i="1" dirty="0" err="1" smtClean="0"/>
              <a:t>nameofpackage</a:t>
            </a:r>
            <a:r>
              <a:rPr lang="en-US" dirty="0" smtClean="0"/>
              <a:t>”)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library(“</a:t>
            </a:r>
            <a:r>
              <a:rPr lang="en-US" i="1" dirty="0" err="1" smtClean="0"/>
              <a:t>nameofpackage</a:t>
            </a:r>
            <a:r>
              <a:rPr lang="en-US" dirty="0" smtClean="0"/>
              <a:t>”)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Help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?</a:t>
            </a:r>
            <a:r>
              <a:rPr lang="en-US" i="1" dirty="0" err="1" smtClean="0"/>
              <a:t>functionname</a:t>
            </a:r>
            <a:endParaRPr lang="en-US" i="1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&gt; help(“</a:t>
            </a:r>
            <a:r>
              <a:rPr lang="en-US" i="1" dirty="0" err="1" smtClean="0"/>
              <a:t>nameofpackage</a:t>
            </a:r>
            <a:r>
              <a:rPr lang="en-US" dirty="0" smtClean="0"/>
              <a:t>”)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some basics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92930" y="5679420"/>
            <a:ext cx="6400170" cy="1012230"/>
            <a:chOff x="2192010" y="5654020"/>
            <a:chExt cx="6400170" cy="1012230"/>
          </a:xfrm>
        </p:grpSpPr>
        <p:sp>
          <p:nvSpPr>
            <p:cNvPr id="7" name="TextBox 6"/>
            <p:cNvSpPr txBox="1"/>
            <p:nvPr/>
          </p:nvSpPr>
          <p:spPr>
            <a:xfrm>
              <a:off x="2990850" y="5742920"/>
              <a:ext cx="56013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dirty="0"/>
                <a:t>PARTICIPATE: Let’s create and run a script file of some of the basic functions </a:t>
              </a:r>
              <a:r>
                <a:rPr lang="en-US" dirty="0" smtClean="0"/>
                <a:t>above! </a:t>
              </a:r>
              <a:r>
                <a:rPr lang="en-US" dirty="0"/>
                <a:t>See exercise </a:t>
              </a:r>
              <a:r>
                <a:rPr lang="en-US" dirty="0" smtClean="0"/>
                <a:t>worksheet.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010" y="5654020"/>
              <a:ext cx="798840" cy="79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1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537494"/>
            <a:ext cx="8172450" cy="34282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Excel</a:t>
            </a:r>
            <a:endParaRPr lang="en-US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 ”</a:t>
            </a:r>
            <a:r>
              <a:rPr lang="en-US" dirty="0" err="1"/>
              <a:t>gdata</a:t>
            </a:r>
            <a:r>
              <a:rPr lang="en-US" dirty="0"/>
              <a:t>” </a:t>
            </a:r>
            <a:r>
              <a:rPr lang="en-US" dirty="0" smtClean="0"/>
              <a:t>package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“</a:t>
            </a:r>
            <a:r>
              <a:rPr lang="en-US" dirty="0" err="1"/>
              <a:t>xlsx</a:t>
            </a:r>
            <a:r>
              <a:rPr lang="en-US" dirty="0"/>
              <a:t>” </a:t>
            </a:r>
            <a:r>
              <a:rPr lang="en-US" dirty="0" smtClean="0"/>
              <a:t>package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&gt; </a:t>
            </a:r>
            <a:r>
              <a:rPr lang="en-US" dirty="0" err="1" smtClean="0"/>
              <a:t>read.xls</a:t>
            </a:r>
            <a:r>
              <a:rPr lang="en-US" dirty="0"/>
              <a:t>(“</a:t>
            </a:r>
            <a:r>
              <a:rPr lang="en-US" i="1" dirty="0"/>
              <a:t>filename</a:t>
            </a:r>
            <a:r>
              <a:rPr lang="en-US" dirty="0"/>
              <a:t>”, sheet=1</a:t>
            </a:r>
            <a:r>
              <a:rPr lang="en-US" dirty="0" smtClean="0"/>
              <a:t>)</a:t>
            </a:r>
          </a:p>
          <a:p>
            <a:pPr>
              <a:buFont typeface="Wingdings" charset="2"/>
              <a:buChar char="q"/>
            </a:pPr>
            <a:r>
              <a:rPr lang="en-US" dirty="0"/>
              <a:t>CSV and Webpages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&gt; </a:t>
            </a:r>
            <a:r>
              <a:rPr lang="en-US" dirty="0" err="1"/>
              <a:t>read.csv</a:t>
            </a:r>
            <a:r>
              <a:rPr lang="en-US" dirty="0"/>
              <a:t>("C:/path/to/local/</a:t>
            </a:r>
            <a:r>
              <a:rPr lang="en-US" dirty="0" err="1"/>
              <a:t>file.csv</a:t>
            </a:r>
            <a:r>
              <a:rPr lang="en-US" dirty="0"/>
              <a:t>")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SPSS/STATA/Others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For packages and instructions, see: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www.statmethods.net/input/importingdata.html</a:t>
            </a: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getting data into </a:t>
            </a:r>
            <a:r>
              <a:rPr lang="en-US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RStudio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04030" y="5425420"/>
            <a:ext cx="5535940" cy="1012230"/>
            <a:chOff x="2192010" y="5654020"/>
            <a:chExt cx="5535940" cy="1012230"/>
          </a:xfrm>
        </p:grpSpPr>
        <p:sp>
          <p:nvSpPr>
            <p:cNvPr id="2" name="TextBox 1"/>
            <p:cNvSpPr txBox="1"/>
            <p:nvPr/>
          </p:nvSpPr>
          <p:spPr>
            <a:xfrm>
              <a:off x="2990850" y="5742920"/>
              <a:ext cx="47371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dirty="0"/>
                <a:t>PARTICIPATE: Let’s explore our workspace and import some </a:t>
              </a:r>
              <a:r>
                <a:rPr lang="en-US" dirty="0" smtClean="0"/>
                <a:t>data! See the exercise worksheet.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010" y="5654020"/>
              <a:ext cx="798840" cy="79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1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17" y="2808524"/>
            <a:ext cx="7886700" cy="1585676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EDA &amp; data </a:t>
            </a: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visualization: </a:t>
            </a:r>
            <a:b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WHO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75" y="1254124"/>
            <a:ext cx="8299450" cy="392747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Descriptive statistics: quartiles, mean, median, max/min for each variable.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&gt; summary(</a:t>
            </a:r>
            <a:r>
              <a:rPr lang="en-US" i="1" dirty="0" err="1" smtClean="0"/>
              <a:t>nameofdata</a:t>
            </a:r>
            <a:r>
              <a:rPr lang="en-US" dirty="0" smtClean="0"/>
              <a:t>) – gives quartiles, mean, max/min of all variables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Can insert variable name in parentheses for each of the following:</a:t>
            </a:r>
          </a:p>
          <a:p>
            <a:pPr lvl="2">
              <a:buFont typeface="Wingdings" charset="2"/>
              <a:buChar char="q"/>
            </a:pPr>
            <a:r>
              <a:rPr lang="en-US" dirty="0" smtClean="0"/>
              <a:t> &gt; mean( )</a:t>
            </a:r>
          </a:p>
          <a:p>
            <a:pPr lvl="2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&gt; </a:t>
            </a:r>
            <a:r>
              <a:rPr lang="en-US" dirty="0" err="1" smtClean="0"/>
              <a:t>sd</a:t>
            </a:r>
            <a:r>
              <a:rPr lang="en-US" dirty="0" smtClean="0"/>
              <a:t>( )</a:t>
            </a:r>
          </a:p>
          <a:p>
            <a:pPr lvl="2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&gt; quantile( ) 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Statistical tests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Two-sample t-test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Correlation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exploring your data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51033" y="5633095"/>
            <a:ext cx="7841934" cy="798840"/>
            <a:chOff x="2192010" y="5654020"/>
            <a:chExt cx="7841934" cy="798840"/>
          </a:xfrm>
        </p:grpSpPr>
        <p:sp>
          <p:nvSpPr>
            <p:cNvPr id="6" name="TextBox 5"/>
            <p:cNvSpPr txBox="1"/>
            <p:nvPr/>
          </p:nvSpPr>
          <p:spPr>
            <a:xfrm>
              <a:off x="2990849" y="5806529"/>
              <a:ext cx="7043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dirty="0"/>
                <a:t>PARTICIPATE: Let’s explore our </a:t>
              </a:r>
              <a:r>
                <a:rPr lang="en-US" dirty="0" smtClean="0"/>
                <a:t>data! See the exercise worksheet for code.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010" y="5654020"/>
              <a:ext cx="798840" cy="79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46225"/>
            <a:ext cx="7886700" cy="34067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HOW TO DO IT: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Scatter plot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smtClean="0">
                <a:hlinkClick r:id="rId3" invalidUrl="http://hbanaszak.mjr.uw.edu.pl/TempTxt/Mittal_2011_R Graphs Cookbook.pdf"/>
              </a:rPr>
              <a:t>cookbook</a:t>
            </a:r>
            <a:r>
              <a:rPr lang="en-US" dirty="0" smtClean="0"/>
              <a:t>, page 9 (or 22)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Bar chart: </a:t>
            </a:r>
            <a:r>
              <a:rPr lang="en-US" dirty="0" smtClean="0">
                <a:hlinkClick r:id="rId4" invalidUrl="http://hbanaszak.mjr.uw.edu.pl/TempTxt/Mittal_2011_R Graphs Cookbook.pdf"/>
              </a:rPr>
              <a:t>cookbook</a:t>
            </a:r>
            <a:r>
              <a:rPr lang="en-US" dirty="0" smtClean="0"/>
              <a:t>, page 14 (or 27)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Histogram, </a:t>
            </a:r>
            <a:r>
              <a:rPr lang="en-US" dirty="0" smtClean="0">
                <a:hlinkClick r:id="rId5" invalidUrl="http://hbanaszak.mjr.uw.edu.pl/TempTxt/Mittal_2011_R Graphs Cookbook.pdf"/>
              </a:rPr>
              <a:t>cookbook</a:t>
            </a:r>
            <a:r>
              <a:rPr lang="en-US" dirty="0" smtClean="0"/>
              <a:t>, page 18 (or 31)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Box plot, </a:t>
            </a:r>
            <a:r>
              <a:rPr lang="en-US" dirty="0">
                <a:hlinkClick r:id="rId6" invalidUrl="http://hbanaszak.mjr.uw.edu.pl/TempTxt/Mittal_2011_R Graphs Cookbook.pdf"/>
              </a:rPr>
              <a:t>cookbook</a:t>
            </a:r>
            <a:r>
              <a:rPr lang="en-US" dirty="0"/>
              <a:t>, page </a:t>
            </a:r>
            <a:r>
              <a:rPr lang="en-US" dirty="0" smtClean="0"/>
              <a:t>20 </a:t>
            </a:r>
            <a:r>
              <a:rPr lang="en-US" dirty="0"/>
              <a:t>(or </a:t>
            </a:r>
            <a:r>
              <a:rPr lang="en-US" dirty="0" smtClean="0"/>
              <a:t>33)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498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starter visualizations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71808" y="5527020"/>
            <a:ext cx="6013292" cy="1075839"/>
            <a:chOff x="2192010" y="5654020"/>
            <a:chExt cx="6013292" cy="1075839"/>
          </a:xfrm>
        </p:grpSpPr>
        <p:sp>
          <p:nvSpPr>
            <p:cNvPr id="7" name="TextBox 6"/>
            <p:cNvSpPr txBox="1"/>
            <p:nvPr/>
          </p:nvSpPr>
          <p:spPr>
            <a:xfrm>
              <a:off x="2990849" y="5806529"/>
              <a:ext cx="52144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dirty="0"/>
                <a:t>PARTICIPATE: </a:t>
              </a:r>
              <a:r>
                <a:rPr lang="en-US" dirty="0" smtClean="0"/>
                <a:t>Pair up and create a visualization or two! See the exercise worksheet for code examples.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010" y="5654020"/>
              <a:ext cx="798840" cy="79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56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8425"/>
            <a:ext cx="7886700" cy="4351338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Save images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Save script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Saving it all together = your “project”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Compile reports to share output and code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saving your files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4954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82775" y="4770924"/>
            <a:ext cx="5378450" cy="1075839"/>
            <a:chOff x="2192010" y="5654020"/>
            <a:chExt cx="5378450" cy="1075839"/>
          </a:xfrm>
        </p:grpSpPr>
        <p:sp>
          <p:nvSpPr>
            <p:cNvPr id="8" name="TextBox 7"/>
            <p:cNvSpPr txBox="1"/>
            <p:nvPr/>
          </p:nvSpPr>
          <p:spPr>
            <a:xfrm>
              <a:off x="2990849" y="5806529"/>
              <a:ext cx="45796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dirty="0"/>
                <a:t>PARTICIPATE: Let’s </a:t>
              </a:r>
              <a:r>
                <a:rPr lang="en-US" dirty="0" smtClean="0"/>
                <a:t>save our work! See the exercise worksheet for code.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010" y="5654020"/>
              <a:ext cx="798840" cy="79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75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3630"/>
            <a:ext cx="7886700" cy="1527175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Getting familiar with ggplot2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Utilize built-in version control (</a:t>
            </a:r>
            <a:r>
              <a:rPr lang="en-US" dirty="0" err="1" smtClean="0"/>
              <a:t>Git</a:t>
            </a:r>
            <a:r>
              <a:rPr lang="en-US" dirty="0" smtClean="0"/>
              <a:t>/GitHub)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Practice, practice, practice!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your next steps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1252" y="3435997"/>
            <a:ext cx="8244045" cy="2390322"/>
            <a:chOff x="140952" y="2571411"/>
            <a:chExt cx="8842690" cy="33842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63" y="2571411"/>
              <a:ext cx="3039979" cy="303331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2" y="3071880"/>
              <a:ext cx="3288632" cy="20323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67" y="4102876"/>
              <a:ext cx="3176212" cy="18527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1903508" y="6043608"/>
            <a:ext cx="5336984" cy="703580"/>
            <a:chOff x="1990009" y="5884053"/>
            <a:chExt cx="8845168" cy="703580"/>
          </a:xfrm>
        </p:grpSpPr>
        <p:sp>
          <p:nvSpPr>
            <p:cNvPr id="11" name="TextBox 10"/>
            <p:cNvSpPr txBox="1"/>
            <p:nvPr/>
          </p:nvSpPr>
          <p:spPr>
            <a:xfrm>
              <a:off x="2640970" y="5941302"/>
              <a:ext cx="8194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PARTICIPATE: </a:t>
              </a:r>
              <a:r>
                <a:rPr lang="en-US" dirty="0"/>
                <a:t>identify 1-2 days @ up to 60-90 minutes where you can practice your </a:t>
              </a:r>
              <a:r>
                <a:rPr lang="en-US" dirty="0" smtClean="0"/>
                <a:t>new skills!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009" y="5884053"/>
              <a:ext cx="701761" cy="59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9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50" y="916928"/>
            <a:ext cx="8826500" cy="6029972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1400" dirty="0" smtClean="0"/>
              <a:t> </a:t>
            </a:r>
            <a:r>
              <a:rPr lang="en-US" sz="1600" b="1" dirty="0" smtClean="0"/>
              <a:t>Self-paced learning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2" invalidUrl="http://hbanaszak.mjr.uw.edu.pl/TempTxt/Mittal_2011_R Graphs Cookbook.pdf"/>
              </a:rPr>
              <a:t>R </a:t>
            </a:r>
            <a:r>
              <a:rPr lang="en-US" sz="1400" dirty="0" smtClean="0">
                <a:hlinkClick r:id="rId3" invalidUrl="http://hbanaszak.mjr.uw.edu.pl/TempTxt/Mittal_2011_R Graphs Cookbook.pdf"/>
              </a:rPr>
              <a:t>Graphs Cookbook </a:t>
            </a:r>
            <a:r>
              <a:rPr lang="en-US" sz="1400" dirty="0" smtClean="0"/>
              <a:t>by </a:t>
            </a:r>
            <a:r>
              <a:rPr lang="en-US" sz="1400" dirty="0" err="1" smtClean="0"/>
              <a:t>Hrishi</a:t>
            </a:r>
            <a:r>
              <a:rPr lang="en-US" sz="1400" dirty="0" smtClean="0"/>
              <a:t> V. Mittal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ea typeface="Montserrat" charset="0"/>
                <a:cs typeface="Montserrat" charset="0"/>
                <a:hlinkClick r:id="rId4"/>
              </a:rPr>
              <a:t>OHSU R Bootcamp online course</a:t>
            </a:r>
            <a:r>
              <a:rPr lang="en-US" sz="1400" dirty="0" smtClean="0">
                <a:ea typeface="Montserrat" charset="0"/>
                <a:cs typeface="Montserrat" charset="0"/>
              </a:rPr>
              <a:t> </a:t>
            </a:r>
            <a:r>
              <a:rPr lang="en-US" sz="1400" dirty="0">
                <a:ea typeface="Montserrat" charset="0"/>
                <a:cs typeface="Montserrat" charset="0"/>
              </a:rPr>
              <a:t>– DMICE; Ted </a:t>
            </a:r>
            <a:r>
              <a:rPr lang="en-US" sz="1400" dirty="0" err="1" smtClean="0">
                <a:ea typeface="Montserrat" charset="0"/>
                <a:cs typeface="Montserrat" charset="0"/>
              </a:rPr>
              <a:t>Laderas</a:t>
            </a:r>
            <a:endParaRPr lang="en-US" sz="1400" dirty="0" smtClean="0"/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5"/>
              </a:rPr>
              <a:t>Software Carpentry </a:t>
            </a:r>
            <a:r>
              <a:rPr lang="en-US" sz="1400" dirty="0" smtClean="0"/>
              <a:t>/ </a:t>
            </a:r>
            <a:r>
              <a:rPr lang="en-US" sz="1400" dirty="0" smtClean="0">
                <a:hlinkClick r:id="rId6"/>
              </a:rPr>
              <a:t>Data Carpentry</a:t>
            </a:r>
            <a:r>
              <a:rPr lang="en-US" sz="1400" dirty="0" smtClean="0"/>
              <a:t> workshops and free online training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7"/>
              </a:rPr>
              <a:t>Introduction to R </a:t>
            </a:r>
            <a:r>
              <a:rPr lang="en-US" sz="1400" dirty="0" smtClean="0"/>
              <a:t>Tutorial by JW Hollister 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8"/>
              </a:rPr>
              <a:t>Rutgers University Libraries R Training Guide</a:t>
            </a:r>
            <a:r>
              <a:rPr lang="en-US" sz="1400" dirty="0" smtClean="0"/>
              <a:t> (with videos)</a:t>
            </a:r>
          </a:p>
          <a:p>
            <a:pPr lvl="1">
              <a:buFont typeface="Wingdings" charset="2"/>
              <a:buChar char="q"/>
            </a:pPr>
            <a:r>
              <a:rPr lang="en-US" sz="1400" dirty="0">
                <a:hlinkClick r:id="rId9"/>
              </a:rPr>
              <a:t>Swirl</a:t>
            </a:r>
            <a:r>
              <a:rPr lang="en-US" sz="1400" dirty="0"/>
              <a:t> </a:t>
            </a:r>
            <a:r>
              <a:rPr lang="en-US" sz="1400" dirty="0" smtClean="0"/>
              <a:t>package and </a:t>
            </a:r>
            <a:r>
              <a:rPr lang="en-US" sz="1400" dirty="0" smtClean="0">
                <a:hlinkClick r:id="rId10"/>
              </a:rPr>
              <a:t>Quandl</a:t>
            </a:r>
            <a:r>
              <a:rPr lang="en-US" sz="1400" dirty="0" smtClean="0"/>
              <a:t> package (training </a:t>
            </a:r>
            <a:r>
              <a:rPr lang="en-US" sz="1400" dirty="0"/>
              <a:t>built into </a:t>
            </a:r>
            <a:r>
              <a:rPr lang="en-US" sz="1400" dirty="0" err="1"/>
              <a:t>RStudio</a:t>
            </a:r>
            <a:r>
              <a:rPr lang="en-US" sz="1400" dirty="0" smtClean="0"/>
              <a:t>)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/>
              <a:t>Other </a:t>
            </a:r>
            <a:r>
              <a:rPr lang="en-US" sz="1400" dirty="0" smtClean="0">
                <a:ea typeface="Montserrat" charset="0"/>
                <a:cs typeface="Montserrat" charset="0"/>
              </a:rPr>
              <a:t>online </a:t>
            </a:r>
            <a:r>
              <a:rPr lang="en-US" sz="1400" dirty="0">
                <a:ea typeface="Montserrat" charset="0"/>
                <a:cs typeface="Montserrat" charset="0"/>
              </a:rPr>
              <a:t>courses for R programming </a:t>
            </a:r>
            <a:r>
              <a:rPr lang="en-US" sz="1400" dirty="0" smtClean="0">
                <a:ea typeface="Montserrat" charset="0"/>
                <a:cs typeface="Montserrat" charset="0"/>
              </a:rPr>
              <a:t>(</a:t>
            </a:r>
            <a:r>
              <a:rPr lang="en-US" sz="1400" dirty="0" err="1" smtClean="0">
                <a:ea typeface="Montserrat" charset="0"/>
                <a:cs typeface="Montserrat" charset="0"/>
              </a:rPr>
              <a:t>lynda.com</a:t>
            </a:r>
            <a:r>
              <a:rPr lang="en-US" sz="1400" dirty="0" smtClean="0">
                <a:ea typeface="Montserrat" charset="0"/>
                <a:cs typeface="Montserrat" charset="0"/>
              </a:rPr>
              <a:t>; </a:t>
            </a:r>
            <a:r>
              <a:rPr lang="en-US" sz="1400" dirty="0" err="1" smtClean="0">
                <a:ea typeface="Montserrat" charset="0"/>
                <a:cs typeface="Montserrat" charset="0"/>
              </a:rPr>
              <a:t>edx.org</a:t>
            </a:r>
            <a:r>
              <a:rPr lang="en-US" sz="1400" dirty="0" smtClean="0">
                <a:ea typeface="Montserrat" charset="0"/>
                <a:cs typeface="Montserrat" charset="0"/>
              </a:rPr>
              <a:t>; </a:t>
            </a:r>
            <a:r>
              <a:rPr lang="en-US" sz="1400" dirty="0" err="1" smtClean="0">
                <a:ea typeface="Montserrat" charset="0"/>
                <a:cs typeface="Montserrat" charset="0"/>
              </a:rPr>
              <a:t>coursera.com</a:t>
            </a:r>
            <a:r>
              <a:rPr lang="en-US" sz="1400" dirty="0" smtClean="0">
                <a:ea typeface="Montserrat" charset="0"/>
                <a:cs typeface="Montserrat" charset="0"/>
              </a:rPr>
              <a:t>; </a:t>
            </a:r>
            <a:r>
              <a:rPr lang="en-US" sz="1400" dirty="0" err="1" smtClean="0">
                <a:ea typeface="Montserrat" charset="0"/>
                <a:cs typeface="Montserrat" charset="0"/>
              </a:rPr>
              <a:t>datacamp.com</a:t>
            </a:r>
            <a:r>
              <a:rPr lang="en-US" sz="1400" dirty="0" smtClean="0">
                <a:ea typeface="Montserrat" charset="0"/>
                <a:cs typeface="Montserrat" charset="0"/>
              </a:rPr>
              <a:t>)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ea typeface="Montserrat" charset="0"/>
                <a:cs typeface="Montserrat" charset="0"/>
                <a:hlinkClick r:id="rId11"/>
              </a:rPr>
              <a:t>Stack Overflow</a:t>
            </a:r>
            <a:r>
              <a:rPr lang="en-US" sz="1400" dirty="0" smtClean="0">
                <a:ea typeface="Montserrat" charset="0"/>
                <a:cs typeface="Montserrat" charset="0"/>
              </a:rPr>
              <a:t> and </a:t>
            </a:r>
            <a:r>
              <a:rPr lang="en-US" sz="1400" dirty="0" smtClean="0">
                <a:ea typeface="Montserrat" charset="0"/>
                <a:cs typeface="Montserrat" charset="0"/>
                <a:hlinkClick r:id="rId12"/>
              </a:rPr>
              <a:t>Flowing Data </a:t>
            </a:r>
            <a:r>
              <a:rPr lang="en-US" sz="1400" dirty="0">
                <a:ea typeface="Montserrat" charset="0"/>
                <a:cs typeface="Montserrat" charset="0"/>
              </a:rPr>
              <a:t>b</a:t>
            </a:r>
            <a:r>
              <a:rPr lang="en-US" sz="1400" dirty="0" smtClean="0">
                <a:ea typeface="Montserrat" charset="0"/>
                <a:cs typeface="Montserrat" charset="0"/>
              </a:rPr>
              <a:t>logs</a:t>
            </a:r>
            <a:endParaRPr lang="en-US" sz="1400" dirty="0"/>
          </a:p>
          <a:p>
            <a:pPr>
              <a:buFont typeface="Wingdings" charset="2"/>
              <a:buChar char="q"/>
            </a:pPr>
            <a:r>
              <a:rPr lang="en-US" sz="1400" dirty="0" smtClean="0"/>
              <a:t> </a:t>
            </a:r>
            <a:r>
              <a:rPr lang="en-US" sz="1600" b="1" dirty="0" smtClean="0"/>
              <a:t>Working Groups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13"/>
              </a:rPr>
              <a:t>OHSU </a:t>
            </a:r>
            <a:r>
              <a:rPr lang="en-US" sz="1400" dirty="0" err="1" smtClean="0">
                <a:hlinkClick r:id="rId13"/>
              </a:rPr>
              <a:t>BioData</a:t>
            </a:r>
            <a:r>
              <a:rPr lang="en-US" sz="1400" dirty="0" smtClean="0">
                <a:hlinkClick r:id="rId13"/>
              </a:rPr>
              <a:t> Club</a:t>
            </a:r>
            <a:endParaRPr lang="en-US" sz="1400" dirty="0" smtClean="0"/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14"/>
              </a:rPr>
              <a:t>Portland R User Group</a:t>
            </a:r>
            <a:endParaRPr lang="en-US" sz="1400" dirty="0" smtClean="0"/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15"/>
              </a:rPr>
              <a:t>Portland Women Who Code</a:t>
            </a:r>
            <a:endParaRPr lang="en-US" sz="1400" dirty="0"/>
          </a:p>
          <a:p>
            <a:pPr>
              <a:buFont typeface="Wingdings" charset="2"/>
              <a:buChar char="q"/>
            </a:pPr>
            <a:r>
              <a:rPr lang="en-US" sz="1400" dirty="0" smtClean="0"/>
              <a:t> </a:t>
            </a:r>
            <a:r>
              <a:rPr lang="en-US" sz="1600" b="1" dirty="0" smtClean="0"/>
              <a:t>Reading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/>
              <a:t>Stephen Few: Now You See It; Nathan </a:t>
            </a:r>
            <a:r>
              <a:rPr lang="en-US" sz="1400" dirty="0" err="1" smtClean="0"/>
              <a:t>Yau</a:t>
            </a:r>
            <a:r>
              <a:rPr lang="en-US" sz="1400" dirty="0" smtClean="0"/>
              <a:t>: Visualize This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16"/>
              </a:rPr>
              <a:t>Evergreen Blog </a:t>
            </a:r>
            <a:r>
              <a:rPr lang="en-US" sz="1400" dirty="0" smtClean="0"/>
              <a:t>(Stephanie Green) 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/>
              <a:t>Data Visualization Book (and tool) </a:t>
            </a:r>
            <a:r>
              <a:rPr lang="en-US" sz="1400" dirty="0" smtClean="0">
                <a:hlinkClick r:id="rId17"/>
              </a:rPr>
              <a:t>database</a:t>
            </a:r>
            <a:endParaRPr lang="en-US" sz="1400" dirty="0" smtClean="0"/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18"/>
              </a:rPr>
              <a:t>YaRrr the Pirates Guide to R </a:t>
            </a:r>
            <a:r>
              <a:rPr lang="en-US" sz="1400" dirty="0" smtClean="0"/>
              <a:t>(Nathaniel Phillips)</a:t>
            </a:r>
          </a:p>
          <a:p>
            <a:pPr lvl="1">
              <a:buFont typeface="Wingdings" charset="2"/>
              <a:buChar char="q"/>
            </a:pPr>
            <a:r>
              <a:rPr lang="en-US" sz="1400" dirty="0">
                <a:hlinkClick r:id="rId19"/>
              </a:rPr>
              <a:t>Introduction to R </a:t>
            </a:r>
            <a:r>
              <a:rPr lang="en-US" sz="1400" dirty="0"/>
              <a:t>(Ryan Womack</a:t>
            </a:r>
            <a:r>
              <a:rPr lang="en-US" sz="1400" dirty="0" smtClean="0"/>
              <a:t>)</a:t>
            </a:r>
            <a:endParaRPr lang="en-US" sz="1400" dirty="0"/>
          </a:p>
          <a:p>
            <a:pPr>
              <a:buFont typeface="Wingdings" charset="2"/>
              <a:buChar char="q"/>
            </a:pPr>
            <a:r>
              <a:rPr lang="en-US" sz="1400" dirty="0" smtClean="0"/>
              <a:t> </a:t>
            </a:r>
            <a:r>
              <a:rPr lang="en-US" sz="1600" b="1" dirty="0" smtClean="0"/>
              <a:t>Support</a:t>
            </a:r>
          </a:p>
          <a:p>
            <a:pPr lvl="1">
              <a:buFont typeface="Wingdings" charset="2"/>
              <a:buChar char="q"/>
            </a:pPr>
            <a:r>
              <a:rPr lang="en-US" sz="1400" dirty="0">
                <a:ea typeface="Montserrat" charset="0"/>
                <a:cs typeface="Montserrat" charset="0"/>
                <a:hlinkClick r:id="rId20"/>
              </a:rPr>
              <a:t>OHSU Biostatistics &amp; Design Core</a:t>
            </a:r>
            <a:r>
              <a:rPr lang="en-US" sz="1400" dirty="0">
                <a:ea typeface="Montserrat" charset="0"/>
                <a:cs typeface="Montserrat" charset="0"/>
              </a:rPr>
              <a:t> (experimental </a:t>
            </a:r>
            <a:r>
              <a:rPr lang="en-US" sz="1400" dirty="0" smtClean="0">
                <a:ea typeface="Montserrat" charset="0"/>
                <a:cs typeface="Montserrat" charset="0"/>
              </a:rPr>
              <a:t>design and statistics)</a:t>
            </a:r>
            <a:endParaRPr lang="en-US" sz="1400" dirty="0">
              <a:ea typeface="Montserrat" charset="0"/>
              <a:cs typeface="Montserrat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36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resources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4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71"/>
          <a:stretch/>
        </p:blipFill>
        <p:spPr>
          <a:xfrm>
            <a:off x="13901" y="12356"/>
            <a:ext cx="9207710" cy="68456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9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2480"/>
            <a:ext cx="9105899" cy="42627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john </a:t>
            </a:r>
            <a:r>
              <a:rPr lang="en-US" sz="3600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tukey</a:t>
            </a:r>
            <a:r>
              <a:rPr lang="en-US" sz="36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&amp; </a:t>
            </a:r>
            <a:r>
              <a:rPr lang="en-US" sz="3600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anscombe’s</a:t>
            </a:r>
            <a:r>
              <a:rPr lang="en-US" sz="36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quartet</a:t>
            </a:r>
            <a:endParaRPr lang="en-US" sz="36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0143" y="1073262"/>
            <a:ext cx="5333658" cy="150143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1500" dirty="0" smtClean="0">
                <a:ea typeface="Montserrat" charset="0"/>
                <a:cs typeface="Montserrat" charset="0"/>
              </a:rPr>
              <a:t>American </a:t>
            </a:r>
            <a:r>
              <a:rPr lang="en-US" sz="1500" dirty="0">
                <a:ea typeface="Montserrat" charset="0"/>
                <a:cs typeface="Montserrat" charset="0"/>
              </a:rPr>
              <a:t>statistician </a:t>
            </a:r>
            <a:endParaRPr lang="en-US" sz="1500" dirty="0" smtClean="0">
              <a:ea typeface="Montserrat" charset="0"/>
              <a:cs typeface="Montserrat" charset="0"/>
            </a:endParaRPr>
          </a:p>
          <a:p>
            <a:pPr>
              <a:buFont typeface="Wingdings" charset="2"/>
              <a:buChar char="q"/>
            </a:pPr>
            <a:r>
              <a:rPr lang="en-US" sz="1500" dirty="0">
                <a:ea typeface="Montserrat" charset="0"/>
                <a:cs typeface="Montserrat" charset="0"/>
              </a:rPr>
              <a:t>P</a:t>
            </a:r>
            <a:r>
              <a:rPr lang="en-US" sz="1500" dirty="0" smtClean="0">
                <a:ea typeface="Montserrat" charset="0"/>
                <a:cs typeface="Montserrat" charset="0"/>
              </a:rPr>
              <a:t>ioneer </a:t>
            </a:r>
            <a:r>
              <a:rPr lang="en-US" sz="1500" dirty="0">
                <a:ea typeface="Montserrat" charset="0"/>
                <a:cs typeface="Montserrat" charset="0"/>
              </a:rPr>
              <a:t>exploratory </a:t>
            </a:r>
            <a:r>
              <a:rPr lang="en-US" sz="1500" dirty="0" smtClean="0">
                <a:ea typeface="Montserrat" charset="0"/>
                <a:cs typeface="Montserrat" charset="0"/>
              </a:rPr>
              <a:t>statistics, using </a:t>
            </a:r>
            <a:r>
              <a:rPr lang="en-US" sz="1500" b="1" dirty="0" smtClean="0">
                <a:ea typeface="Montserrat" charset="0"/>
                <a:cs typeface="Montserrat" charset="0"/>
              </a:rPr>
              <a:t>computers </a:t>
            </a:r>
            <a:r>
              <a:rPr lang="en-US" sz="1500" b="1" dirty="0">
                <a:ea typeface="Montserrat" charset="0"/>
                <a:cs typeface="Montserrat" charset="0"/>
              </a:rPr>
              <a:t>for data visualization </a:t>
            </a:r>
            <a:r>
              <a:rPr lang="en-US" sz="1500" dirty="0">
                <a:ea typeface="Montserrat" charset="0"/>
                <a:cs typeface="Montserrat" charset="0"/>
              </a:rPr>
              <a:t>(c. 1970) </a:t>
            </a:r>
            <a:endParaRPr lang="en-US" sz="1500" dirty="0" smtClean="0">
              <a:ea typeface="Montserrat" charset="0"/>
              <a:cs typeface="Montserrat" charset="0"/>
            </a:endParaRPr>
          </a:p>
          <a:p>
            <a:pPr>
              <a:buFont typeface="Wingdings" charset="2"/>
              <a:buChar char="q"/>
            </a:pPr>
            <a:r>
              <a:rPr lang="en-US" sz="1500" dirty="0" smtClean="0">
                <a:ea typeface="Montserrat" charset="0"/>
                <a:cs typeface="Montserrat" charset="0"/>
              </a:rPr>
              <a:t>Suggested that </a:t>
            </a:r>
            <a:r>
              <a:rPr lang="en-US" sz="1500" b="1" dirty="0" smtClean="0">
                <a:ea typeface="Montserrat" charset="0"/>
                <a:cs typeface="Montserrat" charset="0"/>
              </a:rPr>
              <a:t>exploring </a:t>
            </a:r>
            <a:r>
              <a:rPr lang="en-US" sz="1500" b="1" dirty="0">
                <a:ea typeface="Montserrat" charset="0"/>
                <a:cs typeface="Montserrat" charset="0"/>
              </a:rPr>
              <a:t>data </a:t>
            </a:r>
            <a:r>
              <a:rPr lang="en-US" sz="1500" dirty="0">
                <a:ea typeface="Montserrat" charset="0"/>
                <a:cs typeface="Montserrat" charset="0"/>
              </a:rPr>
              <a:t>through visualization may present </a:t>
            </a:r>
            <a:r>
              <a:rPr lang="en-US" sz="1500" b="1" dirty="0">
                <a:ea typeface="Montserrat" charset="0"/>
                <a:cs typeface="Montserrat" charset="0"/>
              </a:rPr>
              <a:t>unexpected data </a:t>
            </a:r>
            <a:r>
              <a:rPr lang="en-US" sz="1500" b="1" dirty="0" smtClean="0">
                <a:ea typeface="Montserrat" charset="0"/>
                <a:cs typeface="Montserrat" charset="0"/>
              </a:rPr>
              <a:t>trends</a:t>
            </a:r>
            <a:endParaRPr lang="en-US" sz="1500" dirty="0">
              <a:ea typeface="Montserrat" charset="0"/>
              <a:cs typeface="Montserra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8" y="988753"/>
            <a:ext cx="2563512" cy="1709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1345894" y="3020426"/>
            <a:ext cx="6088792" cy="3648947"/>
            <a:chOff x="1534756" y="1055890"/>
            <a:chExt cx="5988994" cy="40676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56" t="877" r="63052" b="14443"/>
            <a:stretch/>
          </p:blipFill>
          <p:spPr>
            <a:xfrm>
              <a:off x="1534756" y="1083724"/>
              <a:ext cx="1072351" cy="403978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7" t="527" r="42271" b="14094"/>
            <a:stretch/>
          </p:blipFill>
          <p:spPr>
            <a:xfrm>
              <a:off x="3196560" y="1108653"/>
              <a:ext cx="1042236" cy="40043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31" t="800" r="21039" b="14107"/>
            <a:stretch/>
          </p:blipFill>
          <p:spPr>
            <a:xfrm>
              <a:off x="4789750" y="1093241"/>
              <a:ext cx="1095393" cy="40250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03" b="14285"/>
            <a:stretch/>
          </p:blipFill>
          <p:spPr>
            <a:xfrm>
              <a:off x="6426470" y="1055890"/>
              <a:ext cx="1097280" cy="40676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" name="Group 3"/>
          <p:cNvGrpSpPr/>
          <p:nvPr/>
        </p:nvGrpSpPr>
        <p:grpSpPr>
          <a:xfrm>
            <a:off x="7563364" y="3839217"/>
            <a:ext cx="1813133" cy="1731964"/>
            <a:chOff x="7601464" y="3094512"/>
            <a:chExt cx="1813133" cy="1731964"/>
          </a:xfrm>
        </p:grpSpPr>
        <p:sp>
          <p:nvSpPr>
            <p:cNvPr id="16" name="TextBox 15"/>
            <p:cNvSpPr txBox="1"/>
            <p:nvPr/>
          </p:nvSpPr>
          <p:spPr>
            <a:xfrm>
              <a:off x="7601464" y="3450090"/>
              <a:ext cx="15425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mean(x) 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= 9 </a:t>
              </a:r>
            </a:p>
            <a:p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mean(y) 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= </a:t>
              </a:r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7.50</a:t>
              </a:r>
              <a:endParaRPr lang="en-US" sz="1200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14165" y="3990334"/>
              <a:ext cx="1237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Montserrat" charset="0"/>
                  <a:ea typeface="Montserrat" charset="0"/>
                  <a:cs typeface="Montserrat" charset="0"/>
                </a:rPr>
                <a:t>var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(x) = 11</a:t>
              </a:r>
            </a:p>
            <a:p>
              <a:r>
                <a:rPr lang="en-US" sz="1200" dirty="0" err="1">
                  <a:latin typeface="Montserrat" charset="0"/>
                  <a:ea typeface="Montserrat" charset="0"/>
                  <a:cs typeface="Montserrat" charset="0"/>
                </a:rPr>
                <a:t>var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(y) = </a:t>
              </a:r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4.12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	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14164" y="4549477"/>
              <a:ext cx="1800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correlation 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= </a:t>
              </a:r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0.816</a:t>
              </a:r>
              <a:endParaRPr lang="en-US" sz="1200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14164" y="3094512"/>
              <a:ext cx="1237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n = 11</a:t>
              </a:r>
              <a:endParaRPr lang="en-US" sz="1200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34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44" y="672347"/>
            <a:ext cx="5811386" cy="4225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897071" y="6546683"/>
            <a:ext cx="84350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750" dirty="0">
              <a:solidFill>
                <a:schemeClr val="bg1">
                  <a:lumMod val="5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274" y="5269901"/>
            <a:ext cx="866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Moral of the story</a:t>
            </a:r>
            <a:r>
              <a:rPr lang="en-US" dirty="0" smtClean="0"/>
              <a:t>: </a:t>
            </a:r>
          </a:p>
          <a:p>
            <a:pPr algn="ctr"/>
            <a:r>
              <a:rPr lang="en-US" dirty="0"/>
              <a:t>D</a:t>
            </a:r>
            <a:r>
              <a:rPr lang="en-US" dirty="0" smtClean="0"/>
              <a:t>on’t rely on just statistics</a:t>
            </a:r>
            <a:r>
              <a:rPr lang="en-US" dirty="0"/>
              <a:t>.</a:t>
            </a:r>
            <a:r>
              <a:rPr lang="en-US" dirty="0" smtClean="0"/>
              <a:t> Important information can be gleaned from visualizations!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7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7917" y="2808524"/>
            <a:ext cx="7886700" cy="158567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EDA &amp; data visualization: </a:t>
            </a:r>
            <a:b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5400000">
            <a:off x="8528318" y="3948972"/>
            <a:ext cx="84350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750" dirty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75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49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5400000">
            <a:off x="8388247" y="3215789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9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4"/>
  <p:tag name="ARTICULATE_NAV_LEVEL" val="1"/>
  <p:tag name="ARTICULATE_SLIDE_PRESENTER_GUID" val="c332b34d-029a-4cc8-8087-9d030f836091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ORIGINAL_AUDIO_FILEPATH" val="C:\wamp\www\Box Sync\BD2K\OER Content\BDK07\Staged\Audio\BDK07-01_Slide20_comb.wav"/>
  <p:tag name="ELAPSEDTIME" val="27.052"/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5861</TotalTime>
  <Words>2024</Words>
  <Application>Microsoft Macintosh PowerPoint</Application>
  <PresentationFormat>On-screen Show (4:3)</PresentationFormat>
  <Paragraphs>340</Paragraphs>
  <Slides>45</Slides>
  <Notes>43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Calibri</vt:lpstr>
      <vt:lpstr>Calibri Light</vt:lpstr>
      <vt:lpstr>Montserrat</vt:lpstr>
      <vt:lpstr>Times New Roman</vt:lpstr>
      <vt:lpstr>Wingdings</vt:lpstr>
      <vt:lpstr>Arial</vt:lpstr>
      <vt:lpstr>Office Theme</vt:lpstr>
      <vt:lpstr>2_Office Theme</vt:lpstr>
      <vt:lpstr>3_Office Theme</vt:lpstr>
      <vt:lpstr>1_Office Theme</vt:lpstr>
      <vt:lpstr>PowerPoint Presentation</vt:lpstr>
      <vt:lpstr>PowerPoint Presentation</vt:lpstr>
      <vt:lpstr>learning outcomes</vt:lpstr>
      <vt:lpstr>EDA &amp; data visualization:  WHO</vt:lpstr>
      <vt:lpstr>john tukey &amp; anscombe’s quartet</vt:lpstr>
      <vt:lpstr>PowerPoint Presentation</vt:lpstr>
      <vt:lpstr>EDA &amp; data visualization:  WHAT</vt:lpstr>
      <vt:lpstr>PowerPoint Presentation</vt:lpstr>
      <vt:lpstr>PowerPoint Presentation</vt:lpstr>
      <vt:lpstr>PowerPoint Presentation</vt:lpstr>
      <vt:lpstr>how to make an effective graphic</vt:lpstr>
      <vt:lpstr>visual saliency</vt:lpstr>
      <vt:lpstr>the low-hanging fruit: shape/color</vt:lpstr>
      <vt:lpstr>size is harder</vt:lpstr>
      <vt:lpstr>areas even harder</vt:lpstr>
      <vt:lpstr>other elements of perception</vt:lpstr>
      <vt:lpstr>other elements of perception</vt:lpstr>
      <vt:lpstr>EDA &amp; data visualization:  WHEN</vt:lpstr>
      <vt:lpstr>The data visualization catalogue</vt:lpstr>
      <vt:lpstr>PowerPoint Presentation</vt:lpstr>
      <vt:lpstr>Qualitative Chart Chooser</vt:lpstr>
      <vt:lpstr>Qualitative Chart Chooser</vt:lpstr>
      <vt:lpstr>EDA &amp; data visualization:  WHERE</vt:lpstr>
      <vt:lpstr>PowerPoint Presentation</vt:lpstr>
      <vt:lpstr>Tableau</vt:lpstr>
      <vt:lpstr>Raw Graphs</vt:lpstr>
      <vt:lpstr>R/RStudio</vt:lpstr>
      <vt:lpstr>cleaning up the data</vt:lpstr>
      <vt:lpstr>EDA &amp; data visualization:  WHY</vt:lpstr>
      <vt:lpstr>be considerate of your audience</vt:lpstr>
      <vt:lpstr>the reproducibility crisis</vt:lpstr>
      <vt:lpstr>nature checklist</vt:lpstr>
      <vt:lpstr>PowerPoint Presentation</vt:lpstr>
      <vt:lpstr>things to consider methods (or experimental procedures)</vt:lpstr>
      <vt:lpstr>…and the figures</vt:lpstr>
      <vt:lpstr>R /RStudio installation</vt:lpstr>
      <vt:lpstr>RStudio orientation - demo</vt:lpstr>
      <vt:lpstr>some basics</vt:lpstr>
      <vt:lpstr>getting data into RStudio</vt:lpstr>
      <vt:lpstr>exploring your data</vt:lpstr>
      <vt:lpstr>starter visualizations</vt:lpstr>
      <vt:lpstr>saving your files</vt:lpstr>
      <vt:lpstr>your next steps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165</cp:revision>
  <dcterms:created xsi:type="dcterms:W3CDTF">2017-05-23T22:15:57Z</dcterms:created>
  <dcterms:modified xsi:type="dcterms:W3CDTF">2017-06-07T18:09:47Z</dcterms:modified>
</cp:coreProperties>
</file>